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4" r:id="rId4"/>
    <p:sldId id="259" r:id="rId5"/>
    <p:sldId id="289" r:id="rId6"/>
    <p:sldId id="290" r:id="rId7"/>
    <p:sldId id="312" r:id="rId8"/>
    <p:sldId id="313" r:id="rId9"/>
    <p:sldId id="304" r:id="rId10"/>
    <p:sldId id="291" r:id="rId11"/>
    <p:sldId id="292" r:id="rId12"/>
    <p:sldId id="293" r:id="rId13"/>
    <p:sldId id="294" r:id="rId14"/>
    <p:sldId id="295" r:id="rId15"/>
    <p:sldId id="307" r:id="rId16"/>
    <p:sldId id="305" r:id="rId17"/>
    <p:sldId id="306" r:id="rId18"/>
    <p:sldId id="308" r:id="rId19"/>
    <p:sldId id="296" r:id="rId20"/>
    <p:sldId id="297" r:id="rId21"/>
    <p:sldId id="298" r:id="rId22"/>
    <p:sldId id="299" r:id="rId23"/>
    <p:sldId id="300" r:id="rId24"/>
    <p:sldId id="285" r:id="rId25"/>
    <p:sldId id="286" r:id="rId26"/>
    <p:sldId id="287" r:id="rId27"/>
    <p:sldId id="288" r:id="rId28"/>
    <p:sldId id="284" r:id="rId29"/>
    <p:sldId id="281" r:id="rId30"/>
    <p:sldId id="282" r:id="rId31"/>
    <p:sldId id="283" r:id="rId32"/>
    <p:sldId id="278" r:id="rId33"/>
    <p:sldId id="279" r:id="rId34"/>
    <p:sldId id="280" r:id="rId35"/>
    <p:sldId id="276" r:id="rId36"/>
    <p:sldId id="275" r:id="rId37"/>
    <p:sldId id="277" r:id="rId38"/>
    <p:sldId id="302" r:id="rId39"/>
    <p:sldId id="314" r:id="rId40"/>
    <p:sldId id="315" r:id="rId41"/>
    <p:sldId id="303" r:id="rId42"/>
    <p:sldId id="310" r:id="rId43"/>
    <p:sldId id="311" r:id="rId4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407C57-97E7-4434-8468-D8F39ADBCE2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3D6051-093A-4505-A79D-762BD3D68A2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691B35-D419-4876-AA68-4E3A87410C6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31D2C8-7D85-4B38-B0CE-F868ED8F482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618BB3-D7FB-40D0-9C45-16830C20EE1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7F9B7B-3152-4086-81F8-4DD6699446F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6E9F549-E0BE-4BF8-9E91-AD8A77586B9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0A4BF7E-8FBD-4C85-859A-EBB2C3931D0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540A529-A79E-427C-A0D8-F94750257FD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267361-460A-4A11-B2DA-FB7F3695E02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12A1D5-A48D-4708-889E-32829450571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737C4274-025A-4719-9AA4-DB485B0A083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685800"/>
            <a:ext cx="8229600" cy="3810000"/>
          </a:xfrm>
        </p:spPr>
        <p:txBody>
          <a:bodyPr/>
          <a:lstStyle/>
          <a:p>
            <a:pPr eaLnBrk="1" hangingPunct="1"/>
            <a:r>
              <a:rPr lang="en-US" i="1" dirty="0" smtClean="0">
                <a:solidFill>
                  <a:srgbClr val="6600FF"/>
                </a:solidFill>
                <a:latin typeface="Times New Roman" pitchFamily="18" charset="0"/>
              </a:rPr>
              <a:t>Mighty in the Word of the </a:t>
            </a:r>
            <a:br>
              <a:rPr lang="en-US" i="1" dirty="0" smtClean="0">
                <a:solidFill>
                  <a:srgbClr val="6600FF"/>
                </a:solidFill>
                <a:latin typeface="Times New Roman" pitchFamily="18" charset="0"/>
              </a:rPr>
            </a:br>
            <a:r>
              <a:rPr lang="en-US" i="1" dirty="0" smtClean="0">
                <a:solidFill>
                  <a:srgbClr val="6600FF"/>
                </a:solidFill>
                <a:latin typeface="Times New Roman" pitchFamily="18" charset="0"/>
              </a:rPr>
              <a:t>Lord Jesus Christ</a:t>
            </a:r>
            <a:br>
              <a:rPr lang="en-US" i="1" dirty="0" smtClean="0">
                <a:solidFill>
                  <a:srgbClr val="6600FF"/>
                </a:solidFill>
                <a:latin typeface="Times New Roman" pitchFamily="18" charset="0"/>
              </a:rPr>
            </a:br>
            <a:r>
              <a:rPr lang="en-US" i="1" dirty="0" smtClean="0">
                <a:solidFill>
                  <a:srgbClr val="6600FF"/>
                </a:solidFill>
                <a:latin typeface="Times New Roman" pitchFamily="18" charset="0"/>
              </a:rPr>
              <a:t/>
            </a:r>
            <a:br>
              <a:rPr lang="en-US" i="1" dirty="0" smtClean="0">
                <a:solidFill>
                  <a:srgbClr val="6600FF"/>
                </a:solidFill>
                <a:latin typeface="Times New Roman" pitchFamily="18" charset="0"/>
              </a:rPr>
            </a:br>
            <a:r>
              <a:rPr lang="en-US" sz="4000" i="1" dirty="0" smtClean="0">
                <a:solidFill>
                  <a:srgbClr val="6600FF"/>
                </a:solidFill>
                <a:latin typeface="Times New Roman" pitchFamily="18" charset="0"/>
              </a:rPr>
              <a:t/>
            </a:r>
            <a:br>
              <a:rPr lang="en-US" sz="4000" i="1" dirty="0" smtClean="0">
                <a:solidFill>
                  <a:srgbClr val="6600FF"/>
                </a:solidFill>
                <a:latin typeface="Times New Roman" pitchFamily="18" charset="0"/>
              </a:rPr>
            </a:br>
            <a:r>
              <a:rPr lang="en-US" sz="3200" i="1" dirty="0" smtClean="0">
                <a:solidFill>
                  <a:srgbClr val="6600FF"/>
                </a:solidFill>
                <a:latin typeface="Times New Roman" pitchFamily="18" charset="0"/>
              </a:rPr>
              <a:t/>
            </a:r>
            <a:br>
              <a:rPr lang="en-US" sz="3200" i="1" dirty="0" smtClean="0">
                <a:solidFill>
                  <a:srgbClr val="6600FF"/>
                </a:solidFill>
                <a:latin typeface="Times New Roman" pitchFamily="18" charset="0"/>
              </a:rPr>
            </a:br>
            <a:endParaRPr lang="en-US" sz="3200" i="1" dirty="0" smtClean="0">
              <a:solidFill>
                <a:srgbClr val="6600FF"/>
              </a:solidFill>
              <a:latin typeface="Times New Roman" pitchFamily="18" charset="0"/>
            </a:endParaRPr>
          </a:p>
        </p:txBody>
      </p:sp>
      <p:sp>
        <p:nvSpPr>
          <p:cNvPr id="4099" name="Rectangle 3"/>
          <p:cNvSpPr>
            <a:spLocks noGrp="1" noChangeArrowheads="1"/>
          </p:cNvSpPr>
          <p:nvPr>
            <p:ph type="body" idx="1"/>
          </p:nvPr>
        </p:nvSpPr>
        <p:spPr>
          <a:xfrm>
            <a:off x="457200" y="5486400"/>
            <a:ext cx="8229600" cy="685800"/>
          </a:xfrm>
        </p:spPr>
        <p:txBody>
          <a:bodyPr/>
          <a:lstStyle/>
          <a:p>
            <a:pPr algn="ctr" eaLnBrk="1" hangingPunct="1">
              <a:buFontTx/>
              <a:buNone/>
            </a:pPr>
            <a:r>
              <a:rPr lang="en-US" sz="2800" i="1" smtClean="0">
                <a:solidFill>
                  <a:srgbClr val="6600FF"/>
                </a:solidFill>
                <a:latin typeface="Times New Roman" pitchFamily="18" charset="0"/>
              </a:rPr>
              <a:t>The Wise Still Seek Him Today</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533400"/>
            <a:ext cx="8229600" cy="1143000"/>
          </a:xfrm>
        </p:spPr>
        <p:txBody>
          <a:bodyPr/>
          <a:lstStyle/>
          <a:p>
            <a:pPr eaLnBrk="1" hangingPunct="1"/>
            <a:r>
              <a:rPr lang="en-US" i="1" smtClean="0">
                <a:latin typeface="Times New Roman" pitchFamily="18" charset="0"/>
              </a:rPr>
              <a:t>Bible Study</a:t>
            </a:r>
          </a:p>
        </p:txBody>
      </p:sp>
      <p:sp>
        <p:nvSpPr>
          <p:cNvPr id="15363" name="Rectangle 3"/>
          <p:cNvSpPr>
            <a:spLocks noGrp="1" noChangeArrowheads="1"/>
          </p:cNvSpPr>
          <p:nvPr>
            <p:ph type="body" idx="1"/>
          </p:nvPr>
        </p:nvSpPr>
        <p:spPr>
          <a:xfrm>
            <a:off x="990600" y="2514600"/>
            <a:ext cx="7696200" cy="3611563"/>
          </a:xfrm>
        </p:spPr>
        <p:txBody>
          <a:bodyPr/>
          <a:lstStyle/>
          <a:p>
            <a:pPr eaLnBrk="1" hangingPunct="1"/>
            <a:r>
              <a:rPr lang="en-US" i="1" smtClean="0">
                <a:latin typeface="Times New Roman" pitchFamily="18" charset="0"/>
              </a:rPr>
              <a:t>Is </a:t>
            </a:r>
          </a:p>
          <a:p>
            <a:pPr lvl="1" eaLnBrk="1" hangingPunct="1"/>
            <a:r>
              <a:rPr lang="en-US" i="1" smtClean="0">
                <a:latin typeface="Times New Roman" pitchFamily="18" charset="0"/>
              </a:rPr>
              <a:t>II Timothy 4.1-8</a:t>
            </a:r>
          </a:p>
          <a:p>
            <a:pPr lvl="1" eaLnBrk="1" hangingPunct="1"/>
            <a:r>
              <a:rPr lang="en-US" i="1" smtClean="0">
                <a:latin typeface="Times New Roman" pitchFamily="18" charset="0"/>
              </a:rPr>
              <a:t>II Timothy 2.14-19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i="1" smtClean="0">
                <a:latin typeface="Times New Roman" pitchFamily="18" charset="0"/>
                <a:cs typeface="Times New Roman" pitchFamily="18" charset="0"/>
              </a:rPr>
              <a:t>Matthew 6:33</a:t>
            </a:r>
            <a:endParaRPr lang="en-US" smtClean="0"/>
          </a:p>
        </p:txBody>
      </p:sp>
      <p:sp>
        <p:nvSpPr>
          <p:cNvPr id="16387" name="Content Placeholder 2"/>
          <p:cNvSpPr>
            <a:spLocks noGrp="1"/>
          </p:cNvSpPr>
          <p:nvPr>
            <p:ph idx="1"/>
          </p:nvPr>
        </p:nvSpPr>
        <p:spPr>
          <a:xfrm>
            <a:off x="457200" y="2667000"/>
            <a:ext cx="8229600" cy="3459163"/>
          </a:xfrm>
        </p:spPr>
        <p:txBody>
          <a:bodyPr/>
          <a:lstStyle/>
          <a:p>
            <a:pPr eaLnBrk="1" hangingPunct="1"/>
            <a:r>
              <a:rPr lang="en-US" i="1" smtClean="0">
                <a:latin typeface="Times New Roman" pitchFamily="18" charset="0"/>
                <a:cs typeface="Times New Roman" pitchFamily="18" charset="0"/>
              </a:rPr>
              <a:t>But seek ye first the kingdom of God, and his righteousness; and all these things shall be added unto you.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i="1" smtClean="0">
                <a:latin typeface="Times New Roman" pitchFamily="18" charset="0"/>
                <a:cs typeface="Times New Roman" pitchFamily="18" charset="0"/>
              </a:rPr>
              <a:t>Knowing the Will of the Lord Jesus</a:t>
            </a:r>
          </a:p>
        </p:txBody>
      </p:sp>
      <p:sp>
        <p:nvSpPr>
          <p:cNvPr id="17411" name="Content Placeholder 2"/>
          <p:cNvSpPr>
            <a:spLocks noGrp="1"/>
          </p:cNvSpPr>
          <p:nvPr>
            <p:ph idx="1"/>
          </p:nvPr>
        </p:nvSpPr>
        <p:spPr>
          <a:xfrm>
            <a:off x="457200" y="1905000"/>
            <a:ext cx="8229600" cy="4221163"/>
          </a:xfrm>
        </p:spPr>
        <p:txBody>
          <a:bodyPr/>
          <a:lstStyle/>
          <a:p>
            <a:pPr eaLnBrk="1" hangingPunct="1"/>
            <a:r>
              <a:rPr lang="en-US" i="1" smtClean="0">
                <a:latin typeface="Times New Roman" pitchFamily="18" charset="0"/>
                <a:cs typeface="Times New Roman" pitchFamily="18" charset="0"/>
              </a:rPr>
              <a:t>One cannot seek first the Kingdom of God if one does not know the will of God in Christ Jesus.</a:t>
            </a:r>
          </a:p>
          <a:p>
            <a:pPr eaLnBrk="1" hangingPunct="1"/>
            <a:r>
              <a:rPr lang="en-US" i="1" smtClean="0">
                <a:latin typeface="Times New Roman" pitchFamily="18" charset="0"/>
                <a:cs typeface="Times New Roman" pitchFamily="18" charset="0"/>
              </a:rPr>
              <a:t>One cannot know the will of God in Christ Jesus if one is not in His Word, the Holy Bible.</a:t>
            </a:r>
          </a:p>
          <a:p>
            <a:pPr eaLnBrk="1" hangingPunct="1"/>
            <a:r>
              <a:rPr lang="en-US" i="1" smtClean="0">
                <a:latin typeface="Times New Roman" pitchFamily="18" charset="0"/>
                <a:cs typeface="Times New Roman" pitchFamily="18" charset="0"/>
              </a:rPr>
              <a:t>The Holy Bible is the guide by which one who knows Jesus Christ as Lord and Savior lives.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i="1" smtClean="0">
                <a:latin typeface="Times New Roman" pitchFamily="18" charset="0"/>
                <a:cs typeface="Times New Roman" pitchFamily="18" charset="0"/>
              </a:rPr>
              <a:t>The Holy Bible is the Standard</a:t>
            </a:r>
          </a:p>
        </p:txBody>
      </p:sp>
      <p:sp>
        <p:nvSpPr>
          <p:cNvPr id="18435" name="Content Placeholder 2"/>
          <p:cNvSpPr>
            <a:spLocks noGrp="1"/>
          </p:cNvSpPr>
          <p:nvPr>
            <p:ph idx="1"/>
          </p:nvPr>
        </p:nvSpPr>
        <p:spPr/>
        <p:txBody>
          <a:bodyPr/>
          <a:lstStyle/>
          <a:p>
            <a:r>
              <a:rPr lang="en-US" i="1" smtClean="0">
                <a:latin typeface="Times New Roman" pitchFamily="18" charset="0"/>
                <a:cs typeface="Times New Roman" pitchFamily="18" charset="0"/>
              </a:rPr>
              <a:t>The Holy Bible was written by divine inspiration and is the authoritative Word for the life of those who know Jesus Christ as Lord and Savior.</a:t>
            </a:r>
          </a:p>
          <a:p>
            <a:r>
              <a:rPr lang="en-US" i="1" smtClean="0">
                <a:latin typeface="Times New Roman" pitchFamily="18" charset="0"/>
                <a:cs typeface="Times New Roman" pitchFamily="18" charset="0"/>
              </a:rPr>
              <a:t>There are no compromises in the Word of the Lord Jesus Christ.  </a:t>
            </a:r>
          </a:p>
          <a:p>
            <a:r>
              <a:rPr lang="en-US" i="1" smtClean="0">
                <a:latin typeface="Times New Roman" pitchFamily="18" charset="0"/>
                <a:cs typeface="Times New Roman" pitchFamily="18" charset="0"/>
              </a:rPr>
              <a:t>It is His way – or no way.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i="1" dirty="0" smtClean="0">
                <a:latin typeface="Times New Roman" pitchFamily="18" charset="0"/>
                <a:cs typeface="Times New Roman" pitchFamily="18" charset="0"/>
              </a:rPr>
              <a:t>The Holy Bible</a:t>
            </a:r>
            <a:endParaRPr lang="en-US" dirty="0" smtClean="0"/>
          </a:p>
        </p:txBody>
      </p:sp>
      <p:sp>
        <p:nvSpPr>
          <p:cNvPr id="19459"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We must be in the Word of the Lord Jesus Christ daily, it must be The Way of life for those who know Him.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The Christian Foundation</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The Christian’s foundation is the Word of the Lord, the Holy Bible.  What God says is Truth – regardless of your feelings.</a:t>
            </a:r>
          </a:p>
          <a:p>
            <a:r>
              <a:rPr lang="en-US" i="1" dirty="0" smtClean="0">
                <a:latin typeface="Times New Roman" pitchFamily="18" charset="0"/>
                <a:cs typeface="Times New Roman" pitchFamily="18" charset="0"/>
              </a:rPr>
              <a:t>Satan uses feelings to draw us away from the Lord Jesus Christ and to draw us into ourselves – which puts us into the hands of Satan.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The Christian Foundation</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Many say, “I feel so good!  I feel spiritual when I am dancing and singing in church.” </a:t>
            </a:r>
          </a:p>
          <a:p>
            <a:r>
              <a:rPr lang="en-US" i="1" dirty="0" smtClean="0">
                <a:latin typeface="Times New Roman" pitchFamily="18" charset="0"/>
                <a:cs typeface="Times New Roman" pitchFamily="18" charset="0"/>
              </a:rPr>
              <a:t>Beware of your feelings as feelings can betray the Christian.</a:t>
            </a:r>
          </a:p>
          <a:p>
            <a:r>
              <a:rPr lang="en-US" i="1" dirty="0" smtClean="0">
                <a:latin typeface="Times New Roman" pitchFamily="18" charset="0"/>
                <a:cs typeface="Times New Roman" pitchFamily="18" charset="0"/>
              </a:rPr>
              <a:t>Beware of your feelings as Satan will use them to deceive you in your relationship with Jesus Christ and His Holy Word, the Holy Bible.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The Christian Foundation</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Beware of your feelings as Satan will use them to deceive you in your walk with Jesus Christ.</a:t>
            </a:r>
          </a:p>
          <a:p>
            <a:r>
              <a:rPr lang="en-US" i="1" dirty="0" smtClean="0">
                <a:latin typeface="Times New Roman" pitchFamily="18" charset="0"/>
                <a:cs typeface="Times New Roman" pitchFamily="18" charset="0"/>
              </a:rPr>
              <a:t>Beware of your feelings as Satan will use them to deceive you in your life to reject the presence of the Holy Spirit who brings conviction in our lives when we are living for Jesus.</a:t>
            </a:r>
          </a:p>
          <a:p>
            <a:r>
              <a:rPr lang="en-US" i="1" dirty="0" smtClean="0">
                <a:latin typeface="Times New Roman" pitchFamily="18" charset="0"/>
                <a:cs typeface="Times New Roman" pitchFamily="18" charset="0"/>
              </a:rPr>
              <a:t>Stand on the Word, the Holy Bible, regardless of your feelings.  The Word of God is Truth.</a:t>
            </a: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Leave It There</a:t>
            </a:r>
            <a:br>
              <a:rPr lang="en-US" i="1" dirty="0" smtClean="0">
                <a:latin typeface="Times New Roman" pitchFamily="18" charset="0"/>
                <a:cs typeface="Times New Roman" pitchFamily="18" charset="0"/>
              </a:rPr>
            </a:br>
            <a:r>
              <a:rPr lang="en-US" sz="1600" i="1" dirty="0" smtClean="0">
                <a:latin typeface="Times New Roman" pitchFamily="18" charset="0"/>
                <a:cs typeface="Times New Roman" pitchFamily="18" charset="0"/>
              </a:rPr>
              <a:t>C. Albert </a:t>
            </a:r>
            <a:r>
              <a:rPr lang="en-US" sz="1600" i="1" dirty="0" err="1" smtClean="0">
                <a:latin typeface="Times New Roman" pitchFamily="18" charset="0"/>
                <a:cs typeface="Times New Roman" pitchFamily="18" charset="0"/>
              </a:rPr>
              <a:t>Tindley</a:t>
            </a:r>
            <a:r>
              <a:rPr lang="en-US" sz="1600" i="1" dirty="0" smtClean="0">
                <a:latin typeface="Times New Roman" pitchFamily="18" charset="0"/>
                <a:cs typeface="Times New Roman" pitchFamily="18" charset="0"/>
              </a:rPr>
              <a:t> 1916 – Psalm 34.17</a:t>
            </a:r>
            <a:endParaRPr lang="en-US" sz="1600" dirty="0"/>
          </a:p>
        </p:txBody>
      </p:sp>
      <p:sp>
        <p:nvSpPr>
          <p:cNvPr id="3" name="Content Placeholder 2"/>
          <p:cNvSpPr>
            <a:spLocks noGrp="1"/>
          </p:cNvSpPr>
          <p:nvPr>
            <p:ph idx="1"/>
          </p:nvPr>
        </p:nvSpPr>
        <p:spPr/>
        <p:txBody>
          <a:bodyPr/>
          <a:lstStyle/>
          <a:p>
            <a:pPr>
              <a:spcBef>
                <a:spcPts val="0"/>
              </a:spcBef>
            </a:pPr>
            <a:r>
              <a:rPr lang="en-US" sz="2400" i="1" dirty="0" smtClean="0">
                <a:latin typeface="Times New Roman" pitchFamily="18" charset="0"/>
                <a:cs typeface="Times New Roman" pitchFamily="18" charset="0"/>
              </a:rPr>
              <a:t>If the world from you withhold of its silver and its gold,</a:t>
            </a:r>
          </a:p>
          <a:p>
            <a:pPr>
              <a:spcBef>
                <a:spcPts val="0"/>
              </a:spcBef>
            </a:pPr>
            <a:r>
              <a:rPr lang="en-US" sz="2400" i="1" dirty="0" smtClean="0">
                <a:latin typeface="Times New Roman" pitchFamily="18" charset="0"/>
                <a:cs typeface="Times New Roman" pitchFamily="18" charset="0"/>
              </a:rPr>
              <a:t>And you have to get along with meager fare,</a:t>
            </a:r>
          </a:p>
          <a:p>
            <a:pPr>
              <a:spcBef>
                <a:spcPts val="0"/>
              </a:spcBef>
            </a:pPr>
            <a:r>
              <a:rPr lang="en-US" sz="2400" i="1" dirty="0" smtClean="0">
                <a:latin typeface="Times New Roman" pitchFamily="18" charset="0"/>
                <a:cs typeface="Times New Roman" pitchFamily="18" charset="0"/>
              </a:rPr>
              <a:t>Just remember, in His Word,</a:t>
            </a:r>
          </a:p>
          <a:p>
            <a:pPr>
              <a:spcBef>
                <a:spcPts val="0"/>
              </a:spcBef>
            </a:pPr>
            <a:r>
              <a:rPr lang="en-US" sz="2400" i="1" dirty="0" smtClean="0">
                <a:latin typeface="Times New Roman" pitchFamily="18" charset="0"/>
                <a:cs typeface="Times New Roman" pitchFamily="18" charset="0"/>
              </a:rPr>
              <a:t>How He feeds the little bird – </a:t>
            </a:r>
          </a:p>
          <a:p>
            <a:pPr>
              <a:spcBef>
                <a:spcPts val="0"/>
              </a:spcBef>
            </a:pPr>
            <a:r>
              <a:rPr lang="en-US" sz="2400" i="1" dirty="0" smtClean="0">
                <a:latin typeface="Times New Roman" pitchFamily="18" charset="0"/>
                <a:cs typeface="Times New Roman" pitchFamily="18" charset="0"/>
              </a:rPr>
              <a:t>Take your burden to the Lord and leave it there.</a:t>
            </a:r>
          </a:p>
          <a:p>
            <a:pPr>
              <a:spcBef>
                <a:spcPts val="0"/>
              </a:spcBef>
              <a:buNone/>
            </a:pPr>
            <a:endParaRPr lang="en-US" sz="2400" i="1" dirty="0" smtClean="0">
              <a:latin typeface="Times New Roman" pitchFamily="18" charset="0"/>
              <a:cs typeface="Times New Roman" pitchFamily="18" charset="0"/>
            </a:endParaRPr>
          </a:p>
          <a:p>
            <a:pPr>
              <a:spcBef>
                <a:spcPts val="0"/>
              </a:spcBef>
            </a:pPr>
            <a:r>
              <a:rPr lang="en-US" sz="1800" i="1" dirty="0" smtClean="0">
                <a:latin typeface="Times New Roman" pitchFamily="18" charset="0"/>
                <a:cs typeface="Times New Roman" pitchFamily="18" charset="0"/>
              </a:rPr>
              <a:t>Refrain</a:t>
            </a:r>
          </a:p>
          <a:p>
            <a:pPr>
              <a:spcBef>
                <a:spcPts val="0"/>
              </a:spcBef>
            </a:pPr>
            <a:r>
              <a:rPr lang="en-US" sz="2400" i="1" dirty="0" smtClean="0">
                <a:latin typeface="Times New Roman" pitchFamily="18" charset="0"/>
                <a:cs typeface="Times New Roman" pitchFamily="18" charset="0"/>
              </a:rPr>
              <a:t>Leave it there, leave it there,</a:t>
            </a:r>
          </a:p>
          <a:p>
            <a:pPr>
              <a:spcBef>
                <a:spcPts val="0"/>
              </a:spcBef>
            </a:pPr>
            <a:r>
              <a:rPr lang="en-US" sz="2400" i="1" dirty="0" smtClean="0">
                <a:latin typeface="Times New Roman" pitchFamily="18" charset="0"/>
                <a:cs typeface="Times New Roman" pitchFamily="18" charset="0"/>
              </a:rPr>
              <a:t>Take your burden to the Lord and leave it there.</a:t>
            </a:r>
          </a:p>
          <a:p>
            <a:pPr>
              <a:spcBef>
                <a:spcPts val="0"/>
              </a:spcBef>
            </a:pPr>
            <a:r>
              <a:rPr lang="en-US" sz="2400" i="1" dirty="0" smtClean="0">
                <a:latin typeface="Times New Roman" pitchFamily="18" charset="0"/>
                <a:cs typeface="Times New Roman" pitchFamily="18" charset="0"/>
              </a:rPr>
              <a:t>If you trust and never doubt,</a:t>
            </a:r>
          </a:p>
          <a:p>
            <a:pPr>
              <a:spcBef>
                <a:spcPts val="0"/>
              </a:spcBef>
            </a:pPr>
            <a:r>
              <a:rPr lang="en-US" sz="2400" i="1" dirty="0" smtClean="0">
                <a:latin typeface="Times New Roman" pitchFamily="18" charset="0"/>
                <a:cs typeface="Times New Roman" pitchFamily="18" charset="0"/>
              </a:rPr>
              <a:t>He will surely bring you out – </a:t>
            </a:r>
          </a:p>
          <a:p>
            <a:pPr>
              <a:spcBef>
                <a:spcPts val="0"/>
              </a:spcBef>
            </a:pPr>
            <a:r>
              <a:rPr lang="en-US" sz="2400" i="1" dirty="0" smtClean="0">
                <a:latin typeface="Times New Roman" pitchFamily="18" charset="0"/>
                <a:cs typeface="Times New Roman" pitchFamily="18" charset="0"/>
              </a:rPr>
              <a:t>Take your burden to the Lord and leave it there.</a:t>
            </a:r>
            <a:endParaRPr lang="en-US" sz="24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i="1" smtClean="0">
                <a:latin typeface="Times New Roman" pitchFamily="18" charset="0"/>
                <a:cs typeface="Times New Roman" pitchFamily="18" charset="0"/>
              </a:rPr>
              <a:t>John 5:37-47</a:t>
            </a:r>
            <a:endParaRPr lang="en-US" smtClean="0"/>
          </a:p>
        </p:txBody>
      </p:sp>
      <p:sp>
        <p:nvSpPr>
          <p:cNvPr id="20483" name="Content Placeholder 2"/>
          <p:cNvSpPr>
            <a:spLocks noGrp="1"/>
          </p:cNvSpPr>
          <p:nvPr>
            <p:ph idx="1"/>
          </p:nvPr>
        </p:nvSpPr>
        <p:spPr>
          <a:xfrm>
            <a:off x="457200" y="2133600"/>
            <a:ext cx="8229600" cy="3992563"/>
          </a:xfrm>
        </p:spPr>
        <p:txBody>
          <a:bodyPr/>
          <a:lstStyle/>
          <a:p>
            <a:pPr eaLnBrk="1" hangingPunct="1"/>
            <a:r>
              <a:rPr lang="en-US" i="1" smtClean="0">
                <a:latin typeface="Times New Roman" pitchFamily="18" charset="0"/>
                <a:cs typeface="Times New Roman" pitchFamily="18" charset="0"/>
              </a:rPr>
              <a:t>And the Father himself, which hath sent me, hath borne witness of me. Ye have neither heard his voice at any time, nor seen his shape. </a:t>
            </a:r>
          </a:p>
          <a:p>
            <a:pPr eaLnBrk="1" hangingPunct="1"/>
            <a:r>
              <a:rPr lang="en-US" i="1" smtClean="0">
                <a:latin typeface="Times New Roman" pitchFamily="18" charset="0"/>
                <a:cs typeface="Times New Roman" pitchFamily="18" charset="0"/>
              </a:rPr>
              <a:t>And ye have not his word abiding in you: for whom he hath sent, him ye believe not.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609600"/>
            <a:ext cx="8229600" cy="1905000"/>
          </a:xfrm>
        </p:spPr>
        <p:txBody>
          <a:bodyPr/>
          <a:lstStyle/>
          <a:p>
            <a:pPr eaLnBrk="1" hangingPunct="1"/>
            <a:r>
              <a:rPr lang="en-US" i="1" dirty="0" smtClean="0">
                <a:solidFill>
                  <a:srgbClr val="6600FF"/>
                </a:solidFill>
                <a:latin typeface="Times New Roman" pitchFamily="18" charset="0"/>
              </a:rPr>
              <a:t>Mighty in the Word of the </a:t>
            </a:r>
            <a:br>
              <a:rPr lang="en-US" i="1" dirty="0" smtClean="0">
                <a:solidFill>
                  <a:srgbClr val="6600FF"/>
                </a:solidFill>
                <a:latin typeface="Times New Roman" pitchFamily="18" charset="0"/>
              </a:rPr>
            </a:br>
            <a:r>
              <a:rPr lang="en-US" i="1" dirty="0" smtClean="0">
                <a:solidFill>
                  <a:srgbClr val="6600FF"/>
                </a:solidFill>
                <a:latin typeface="Times New Roman" pitchFamily="18" charset="0"/>
              </a:rPr>
              <a:t>Lord Jesus Christ</a:t>
            </a:r>
            <a:br>
              <a:rPr lang="en-US" i="1" dirty="0" smtClean="0">
                <a:solidFill>
                  <a:srgbClr val="6600FF"/>
                </a:solidFill>
                <a:latin typeface="Times New Roman" pitchFamily="18" charset="0"/>
              </a:rPr>
            </a:br>
            <a:endParaRPr lang="en-US" sz="4000" i="1" dirty="0" smtClean="0">
              <a:solidFill>
                <a:srgbClr val="6600FF"/>
              </a:solidFill>
              <a:latin typeface="Times New Roman" pitchFamily="18" charset="0"/>
            </a:endParaRPr>
          </a:p>
        </p:txBody>
      </p:sp>
      <p:sp>
        <p:nvSpPr>
          <p:cNvPr id="5123" name="Rectangle 3"/>
          <p:cNvSpPr>
            <a:spLocks noGrp="1" noChangeArrowheads="1"/>
          </p:cNvSpPr>
          <p:nvPr>
            <p:ph type="body" idx="1"/>
          </p:nvPr>
        </p:nvSpPr>
        <p:spPr>
          <a:xfrm>
            <a:off x="228600" y="3124200"/>
            <a:ext cx="8686800" cy="2819400"/>
          </a:xfrm>
        </p:spPr>
        <p:txBody>
          <a:bodyPr/>
          <a:lstStyle/>
          <a:p>
            <a:pPr algn="ctr" eaLnBrk="1" hangingPunct="1">
              <a:buFontTx/>
              <a:buNone/>
            </a:pPr>
            <a:r>
              <a:rPr lang="en-US" i="1" dirty="0" smtClean="0">
                <a:solidFill>
                  <a:srgbClr val="6600FF"/>
                </a:solidFill>
                <a:latin typeface="Times New Roman" pitchFamily="18" charset="0"/>
              </a:rPr>
              <a:t>The Rev. Mrs. Dr. Carolyn Cole</a:t>
            </a:r>
          </a:p>
          <a:p>
            <a:pPr algn="ctr" eaLnBrk="1" hangingPunct="1">
              <a:buFontTx/>
              <a:buNone/>
            </a:pPr>
            <a:endParaRPr lang="en-US" i="1" dirty="0" smtClean="0">
              <a:solidFill>
                <a:srgbClr val="6600FF"/>
              </a:solidFill>
              <a:latin typeface="Times New Roman" pitchFamily="18" charset="0"/>
            </a:endParaRPr>
          </a:p>
          <a:p>
            <a:pPr algn="ctr" eaLnBrk="1" hangingPunct="1">
              <a:buFontTx/>
              <a:buNone/>
            </a:pPr>
            <a:endParaRPr lang="en-US" i="1" dirty="0" smtClean="0">
              <a:solidFill>
                <a:srgbClr val="6600FF"/>
              </a:solidFill>
              <a:latin typeface="Times New Roman" pitchFamily="18" charset="0"/>
            </a:endParaRPr>
          </a:p>
          <a:p>
            <a:pPr algn="ctr" eaLnBrk="1" hangingPunct="1">
              <a:buFontTx/>
              <a:buNone/>
            </a:pPr>
            <a:r>
              <a:rPr lang="en-US" i="1" dirty="0" smtClean="0">
                <a:solidFill>
                  <a:srgbClr val="6600FF"/>
                </a:solidFill>
                <a:latin typeface="Times New Roman" pitchFamily="18" charset="0"/>
              </a:rPr>
              <a:t>Christian</a:t>
            </a:r>
          </a:p>
          <a:p>
            <a:pPr algn="ctr" eaLnBrk="1" hangingPunct="1">
              <a:buFontTx/>
              <a:buNone/>
            </a:pPr>
            <a:r>
              <a:rPr lang="en-US" i="1" dirty="0" smtClean="0">
                <a:solidFill>
                  <a:srgbClr val="6600FF"/>
                </a:solidFill>
                <a:latin typeface="Times New Roman" pitchFamily="18" charset="0"/>
              </a:rPr>
              <a:t>Spiritual Director/Retreat Master/Bible Teacher</a:t>
            </a:r>
            <a:endParaRPr lang="en-US"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i="1" smtClean="0">
                <a:latin typeface="Times New Roman" pitchFamily="18" charset="0"/>
                <a:cs typeface="Times New Roman" pitchFamily="18" charset="0"/>
              </a:rPr>
              <a:t>John 5:37-47 cont.</a:t>
            </a:r>
            <a:endParaRPr lang="en-US" smtClean="0"/>
          </a:p>
        </p:txBody>
      </p:sp>
      <p:sp>
        <p:nvSpPr>
          <p:cNvPr id="21507" name="Content Placeholder 2"/>
          <p:cNvSpPr>
            <a:spLocks noGrp="1"/>
          </p:cNvSpPr>
          <p:nvPr>
            <p:ph idx="1"/>
          </p:nvPr>
        </p:nvSpPr>
        <p:spPr>
          <a:xfrm>
            <a:off x="457200" y="2438400"/>
            <a:ext cx="8229600" cy="3687763"/>
          </a:xfrm>
        </p:spPr>
        <p:txBody>
          <a:bodyPr/>
          <a:lstStyle/>
          <a:p>
            <a:pPr eaLnBrk="1" hangingPunct="1"/>
            <a:r>
              <a:rPr lang="en-US" i="1" smtClean="0">
                <a:latin typeface="Times New Roman" pitchFamily="18" charset="0"/>
                <a:cs typeface="Times New Roman" pitchFamily="18" charset="0"/>
              </a:rPr>
              <a:t>Search the scriptures; for in them ye think ye have eternal life: and they are they which testify of me. </a:t>
            </a:r>
          </a:p>
          <a:p>
            <a:pPr eaLnBrk="1" hangingPunct="1"/>
            <a:r>
              <a:rPr lang="en-US" i="1" smtClean="0">
                <a:latin typeface="Times New Roman" pitchFamily="18" charset="0"/>
                <a:cs typeface="Times New Roman" pitchFamily="18" charset="0"/>
              </a:rPr>
              <a:t>And ye will not come to me, that ye might have life.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i="1" smtClean="0">
                <a:latin typeface="Times New Roman" pitchFamily="18" charset="0"/>
                <a:cs typeface="Times New Roman" pitchFamily="18" charset="0"/>
              </a:rPr>
              <a:t>John 5:37-47 cont.</a:t>
            </a:r>
            <a:endParaRPr lang="en-US" smtClean="0"/>
          </a:p>
        </p:txBody>
      </p:sp>
      <p:sp>
        <p:nvSpPr>
          <p:cNvPr id="22531" name="Content Placeholder 2"/>
          <p:cNvSpPr>
            <a:spLocks noGrp="1"/>
          </p:cNvSpPr>
          <p:nvPr>
            <p:ph idx="1"/>
          </p:nvPr>
        </p:nvSpPr>
        <p:spPr/>
        <p:txBody>
          <a:bodyPr/>
          <a:lstStyle/>
          <a:p>
            <a:pPr eaLnBrk="1" hangingPunct="1"/>
            <a:r>
              <a:rPr lang="en-US" i="1" smtClean="0">
                <a:latin typeface="Times New Roman" pitchFamily="18" charset="0"/>
                <a:cs typeface="Times New Roman" pitchFamily="18" charset="0"/>
              </a:rPr>
              <a:t>I receive not honour from men. </a:t>
            </a:r>
          </a:p>
          <a:p>
            <a:pPr eaLnBrk="1" hangingPunct="1"/>
            <a:r>
              <a:rPr lang="en-US" i="1" smtClean="0">
                <a:latin typeface="Times New Roman" pitchFamily="18" charset="0"/>
                <a:cs typeface="Times New Roman" pitchFamily="18" charset="0"/>
              </a:rPr>
              <a:t>But I know you, that ye have not the love of God in you. </a:t>
            </a:r>
          </a:p>
          <a:p>
            <a:pPr eaLnBrk="1" hangingPunct="1"/>
            <a:r>
              <a:rPr lang="en-US" i="1" smtClean="0">
                <a:latin typeface="Times New Roman" pitchFamily="18" charset="0"/>
                <a:cs typeface="Times New Roman" pitchFamily="18" charset="0"/>
              </a:rPr>
              <a:t>I am come in my Father's name, and ye receive me not: if another shall come in his own name, him ye will receive. </a:t>
            </a:r>
          </a:p>
          <a:p>
            <a:pPr eaLnBrk="1" hangingPunct="1"/>
            <a:r>
              <a:rPr lang="en-US" i="1" smtClean="0">
                <a:latin typeface="Times New Roman" pitchFamily="18" charset="0"/>
                <a:cs typeface="Times New Roman" pitchFamily="18" charset="0"/>
              </a:rPr>
              <a:t>How can ye believe, which receive honour one of another, and seek not the honour that [cometh] from God only?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i="1" smtClean="0">
                <a:latin typeface="Times New Roman" pitchFamily="18" charset="0"/>
                <a:cs typeface="Times New Roman" pitchFamily="18" charset="0"/>
              </a:rPr>
              <a:t>John 5:37-47 cont.</a:t>
            </a:r>
            <a:endParaRPr lang="en-US" smtClean="0"/>
          </a:p>
        </p:txBody>
      </p:sp>
      <p:sp>
        <p:nvSpPr>
          <p:cNvPr id="23555" name="Content Placeholder 2"/>
          <p:cNvSpPr>
            <a:spLocks noGrp="1"/>
          </p:cNvSpPr>
          <p:nvPr>
            <p:ph idx="1"/>
          </p:nvPr>
        </p:nvSpPr>
        <p:spPr>
          <a:xfrm>
            <a:off x="457200" y="2438400"/>
            <a:ext cx="8229600" cy="3687763"/>
          </a:xfrm>
        </p:spPr>
        <p:txBody>
          <a:bodyPr/>
          <a:lstStyle/>
          <a:p>
            <a:pPr eaLnBrk="1" hangingPunct="1"/>
            <a:r>
              <a:rPr lang="en-US" i="1" smtClean="0">
                <a:latin typeface="Times New Roman" pitchFamily="18" charset="0"/>
                <a:cs typeface="Times New Roman" pitchFamily="18" charset="0"/>
              </a:rPr>
              <a:t>Do not think that I will accuse you to the Father: there is [one] that accuseth you, [even] Moses, in whom ye trust. </a:t>
            </a:r>
          </a:p>
          <a:p>
            <a:pPr eaLnBrk="1" hangingPunct="1"/>
            <a:r>
              <a:rPr lang="en-US" i="1" smtClean="0">
                <a:latin typeface="Times New Roman" pitchFamily="18" charset="0"/>
                <a:cs typeface="Times New Roman" pitchFamily="18" charset="0"/>
              </a:rPr>
              <a:t>For had ye believed Moses, ye would have believed me: for he wrote of me.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i="1" smtClean="0">
                <a:latin typeface="Times New Roman" pitchFamily="18" charset="0"/>
                <a:cs typeface="Times New Roman" pitchFamily="18" charset="0"/>
              </a:rPr>
              <a:t>John 5:37-47 cont.</a:t>
            </a:r>
            <a:endParaRPr lang="en-US" smtClean="0"/>
          </a:p>
        </p:txBody>
      </p:sp>
      <p:sp>
        <p:nvSpPr>
          <p:cNvPr id="24579" name="Content Placeholder 2"/>
          <p:cNvSpPr>
            <a:spLocks noGrp="1"/>
          </p:cNvSpPr>
          <p:nvPr>
            <p:ph idx="1"/>
          </p:nvPr>
        </p:nvSpPr>
        <p:spPr>
          <a:xfrm>
            <a:off x="457200" y="2971800"/>
            <a:ext cx="8229600" cy="3154363"/>
          </a:xfrm>
        </p:spPr>
        <p:txBody>
          <a:bodyPr/>
          <a:lstStyle/>
          <a:p>
            <a:r>
              <a:rPr lang="en-US" i="1" smtClean="0">
                <a:latin typeface="Times New Roman" pitchFamily="18" charset="0"/>
                <a:cs typeface="Times New Roman" pitchFamily="18" charset="0"/>
              </a:rPr>
              <a:t>Joh 5:47  But if ye believe not his writings, how shall ye believe my words?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latin typeface="Times New Roman" pitchFamily="18" charset="0"/>
                <a:cs typeface="Times New Roman" pitchFamily="18" charset="0"/>
              </a:rPr>
              <a:t>Adam Clarke’s Commentary on the Bible</a:t>
            </a:r>
            <a:endParaRPr lang="en-US" sz="36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i="1" dirty="0" smtClean="0">
                <a:solidFill>
                  <a:schemeClr val="tx1"/>
                </a:solidFill>
                <a:latin typeface="Times New Roman" pitchFamily="18" charset="0"/>
                <a:cs typeface="Times New Roman" pitchFamily="18" charset="0"/>
              </a:rPr>
              <a:t>Rightly dividing the word of truth (II Tim 2.15)</a:t>
            </a:r>
          </a:p>
          <a:p>
            <a:endParaRPr lang="en-US" sz="2000" i="1" dirty="0" smtClean="0">
              <a:latin typeface="Times New Roman" pitchFamily="18" charset="0"/>
              <a:cs typeface="Times New Roman" pitchFamily="18" charset="0"/>
            </a:endParaRPr>
          </a:p>
          <a:p>
            <a:r>
              <a:rPr lang="en-US" sz="2800" i="1" dirty="0" smtClean="0">
                <a:solidFill>
                  <a:schemeClr val="tx1"/>
                </a:solidFill>
                <a:latin typeface="Times New Roman" pitchFamily="18" charset="0"/>
                <a:cs typeface="Times New Roman" pitchFamily="18" charset="0"/>
              </a:rPr>
              <a:t>The word </a:t>
            </a:r>
            <a:r>
              <a:rPr lang="el-GR" sz="2800" i="1" dirty="0" smtClean="0">
                <a:solidFill>
                  <a:schemeClr val="tx1"/>
                </a:solidFill>
                <a:latin typeface="Times New Roman" pitchFamily="18" charset="0"/>
                <a:cs typeface="Times New Roman" pitchFamily="18" charset="0"/>
              </a:rPr>
              <a:t>ορθοτομειν </a:t>
            </a:r>
            <a:r>
              <a:rPr lang="en-US" sz="2800" i="1" dirty="0" smtClean="0">
                <a:solidFill>
                  <a:schemeClr val="tx1"/>
                </a:solidFill>
                <a:latin typeface="Times New Roman" pitchFamily="18" charset="0"/>
                <a:cs typeface="Times New Roman" pitchFamily="18" charset="0"/>
              </a:rPr>
              <a:t>signifies,</a:t>
            </a:r>
          </a:p>
          <a:p>
            <a:r>
              <a:rPr lang="en-US" sz="2800" i="1" dirty="0" smtClean="0">
                <a:solidFill>
                  <a:schemeClr val="tx1"/>
                </a:solidFill>
                <a:latin typeface="Times New Roman" pitchFamily="18" charset="0"/>
                <a:cs typeface="Times New Roman" pitchFamily="18" charset="0"/>
              </a:rPr>
              <a:t>1.	Simply to cut straight, or to rectify.</a:t>
            </a:r>
          </a:p>
          <a:p>
            <a:r>
              <a:rPr lang="en-US" sz="2800" i="1" dirty="0" smtClean="0">
                <a:solidFill>
                  <a:schemeClr val="tx1"/>
                </a:solidFill>
                <a:latin typeface="Times New Roman" pitchFamily="18" charset="0"/>
                <a:cs typeface="Times New Roman" pitchFamily="18" charset="0"/>
              </a:rPr>
              <a:t>2.	To walk in the right way; it is thus used by Gregory </a:t>
            </a:r>
            <a:r>
              <a:rPr lang="en-US" sz="2800" i="1" dirty="0" err="1" smtClean="0">
                <a:solidFill>
                  <a:schemeClr val="tx1"/>
                </a:solidFill>
                <a:latin typeface="Times New Roman" pitchFamily="18" charset="0"/>
                <a:cs typeface="Times New Roman" pitchFamily="18" charset="0"/>
              </a:rPr>
              <a:t>Nazianzen</a:t>
            </a:r>
            <a:r>
              <a:rPr lang="en-US" sz="2800" i="1" dirty="0" smtClean="0">
                <a:solidFill>
                  <a:schemeClr val="tx1"/>
                </a:solidFill>
                <a:latin typeface="Times New Roman" pitchFamily="18" charset="0"/>
                <a:cs typeface="Times New Roman" pitchFamily="18" charset="0"/>
              </a:rPr>
              <a:t>, who, in </a:t>
            </a:r>
            <a:r>
              <a:rPr lang="en-US" sz="2800" i="1" dirty="0" err="1" smtClean="0">
                <a:solidFill>
                  <a:schemeClr val="tx1"/>
                </a:solidFill>
                <a:latin typeface="Times New Roman" pitchFamily="18" charset="0"/>
                <a:cs typeface="Times New Roman" pitchFamily="18" charset="0"/>
              </a:rPr>
              <a:t>Orat</a:t>
            </a:r>
            <a:r>
              <a:rPr lang="en-US" sz="2800" i="1" dirty="0" smtClean="0">
                <a:solidFill>
                  <a:schemeClr val="tx1"/>
                </a:solidFill>
                <a:latin typeface="Times New Roman" pitchFamily="18" charset="0"/>
                <a:cs typeface="Times New Roman" pitchFamily="18" charset="0"/>
              </a:rPr>
              <a:t>. </a:t>
            </a:r>
            <a:r>
              <a:rPr lang="en-US" sz="2800" i="1" dirty="0" err="1" smtClean="0">
                <a:solidFill>
                  <a:schemeClr val="tx1"/>
                </a:solidFill>
                <a:latin typeface="Times New Roman" pitchFamily="18" charset="0"/>
                <a:cs typeface="Times New Roman" pitchFamily="18" charset="0"/>
              </a:rPr>
              <a:t>Apol</a:t>
            </a:r>
            <a:r>
              <a:rPr lang="en-US" sz="2800" i="1" dirty="0" smtClean="0">
                <a:solidFill>
                  <a:schemeClr val="tx1"/>
                </a:solidFill>
                <a:latin typeface="Times New Roman" pitchFamily="18" charset="0"/>
                <a:cs typeface="Times New Roman" pitchFamily="18" charset="0"/>
              </a:rPr>
              <a:t>. </a:t>
            </a:r>
            <a:r>
              <a:rPr lang="en-US" sz="2800" i="1" dirty="0" err="1" smtClean="0">
                <a:solidFill>
                  <a:schemeClr val="tx1"/>
                </a:solidFill>
                <a:latin typeface="Times New Roman" pitchFamily="18" charset="0"/>
                <a:cs typeface="Times New Roman" pitchFamily="18" charset="0"/>
              </a:rPr>
              <a:t>fugae</a:t>
            </a:r>
            <a:r>
              <a:rPr lang="en-US" sz="2800" i="1" dirty="0" smtClean="0">
                <a:solidFill>
                  <a:schemeClr val="tx1"/>
                </a:solidFill>
                <a:latin typeface="Times New Roman" pitchFamily="18" charset="0"/>
                <a:cs typeface="Times New Roman" pitchFamily="18" charset="0"/>
              </a:rPr>
              <a:t>, opposes </a:t>
            </a:r>
            <a:r>
              <a:rPr lang="en-US" sz="2800" i="1" dirty="0" err="1" smtClean="0">
                <a:solidFill>
                  <a:schemeClr val="tx1"/>
                </a:solidFill>
                <a:latin typeface="Times New Roman" pitchFamily="18" charset="0"/>
                <a:cs typeface="Times New Roman" pitchFamily="18" charset="0"/>
              </a:rPr>
              <a:t>ορθοτομειν</a:t>
            </a:r>
            <a:r>
              <a:rPr lang="en-US" sz="2800" i="1" dirty="0" smtClean="0">
                <a:solidFill>
                  <a:schemeClr val="tx1"/>
                </a:solidFill>
                <a:latin typeface="Times New Roman" pitchFamily="18" charset="0"/>
                <a:cs typeface="Times New Roman" pitchFamily="18" charset="0"/>
              </a:rPr>
              <a:t> to </a:t>
            </a:r>
            <a:r>
              <a:rPr lang="en-US" sz="2800" i="1" dirty="0" err="1" smtClean="0">
                <a:solidFill>
                  <a:schemeClr val="tx1"/>
                </a:solidFill>
                <a:latin typeface="Times New Roman" pitchFamily="18" charset="0"/>
                <a:cs typeface="Times New Roman" pitchFamily="18" charset="0"/>
              </a:rPr>
              <a:t>κακως</a:t>
            </a:r>
            <a:r>
              <a:rPr lang="en-US" sz="2800" i="1" dirty="0" smtClean="0">
                <a:solidFill>
                  <a:schemeClr val="tx1"/>
                </a:solidFill>
                <a:latin typeface="Times New Roman" pitchFamily="18" charset="0"/>
                <a:cs typeface="Times New Roman" pitchFamily="18" charset="0"/>
              </a:rPr>
              <a:t> </a:t>
            </a:r>
            <a:r>
              <a:rPr lang="en-US" sz="2800" i="1" dirty="0" err="1" smtClean="0">
                <a:solidFill>
                  <a:schemeClr val="tx1"/>
                </a:solidFill>
                <a:latin typeface="Times New Roman" pitchFamily="18" charset="0"/>
                <a:cs typeface="Times New Roman" pitchFamily="18" charset="0"/>
              </a:rPr>
              <a:t>ὁδευειν</a:t>
            </a:r>
            <a:r>
              <a:rPr lang="en-US" sz="2800" i="1" dirty="0" smtClean="0">
                <a:solidFill>
                  <a:schemeClr val="tx1"/>
                </a:solidFill>
                <a:latin typeface="Times New Roman" pitchFamily="18" charset="0"/>
                <a:cs typeface="Times New Roman" pitchFamily="18" charset="0"/>
              </a:rPr>
              <a:t>, walking in a right way to walking in a bad way. Thus, </a:t>
            </a:r>
            <a:r>
              <a:rPr lang="en-US" sz="2800" i="1" dirty="0" err="1" smtClean="0">
                <a:solidFill>
                  <a:schemeClr val="tx1"/>
                </a:solidFill>
                <a:latin typeface="Times New Roman" pitchFamily="18" charset="0"/>
                <a:cs typeface="Times New Roman" pitchFamily="18" charset="0"/>
              </a:rPr>
              <a:t>καινοτομειν</a:t>
            </a:r>
            <a:r>
              <a:rPr lang="en-US" sz="2800" i="1" dirty="0" smtClean="0">
                <a:solidFill>
                  <a:schemeClr val="tx1"/>
                </a:solidFill>
                <a:latin typeface="Times New Roman" pitchFamily="18" charset="0"/>
                <a:cs typeface="Times New Roman" pitchFamily="18" charset="0"/>
              </a:rPr>
              <a:t> signifies to walk in a new way, and </a:t>
            </a:r>
            <a:r>
              <a:rPr lang="en-US" sz="2800" i="1" dirty="0" err="1" smtClean="0">
                <a:solidFill>
                  <a:schemeClr val="tx1"/>
                </a:solidFill>
                <a:latin typeface="Times New Roman" pitchFamily="18" charset="0"/>
                <a:cs typeface="Times New Roman" pitchFamily="18" charset="0"/>
              </a:rPr>
              <a:t>κατευθυνειν</a:t>
            </a:r>
            <a:r>
              <a:rPr lang="en-US" sz="2800" i="1" dirty="0" smtClean="0">
                <a:solidFill>
                  <a:schemeClr val="tx1"/>
                </a:solidFill>
                <a:latin typeface="Times New Roman" pitchFamily="18" charset="0"/>
                <a:cs typeface="Times New Roman" pitchFamily="18" charset="0"/>
              </a:rPr>
              <a:t> to walk in a straight way. </a:t>
            </a:r>
            <a:endParaRPr lang="en-US" sz="2800" i="1"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Wesley’s Explanatory Notes</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i="1" dirty="0" smtClean="0">
                <a:solidFill>
                  <a:schemeClr val="tx1"/>
                </a:solidFill>
                <a:latin typeface="Times New Roman" pitchFamily="18" charset="0"/>
                <a:cs typeface="Times New Roman" pitchFamily="18" charset="0"/>
              </a:rPr>
              <a:t>2Ti 2:15 - A workman that </a:t>
            </a:r>
            <a:r>
              <a:rPr lang="en-US" i="1" dirty="0" err="1" smtClean="0">
                <a:solidFill>
                  <a:schemeClr val="tx1"/>
                </a:solidFill>
                <a:latin typeface="Times New Roman" pitchFamily="18" charset="0"/>
                <a:cs typeface="Times New Roman" pitchFamily="18" charset="0"/>
              </a:rPr>
              <a:t>needeth</a:t>
            </a:r>
            <a:r>
              <a:rPr lang="en-US" i="1" dirty="0" smtClean="0">
                <a:solidFill>
                  <a:schemeClr val="tx1"/>
                </a:solidFill>
                <a:latin typeface="Times New Roman" pitchFamily="18" charset="0"/>
                <a:cs typeface="Times New Roman" pitchFamily="18" charset="0"/>
              </a:rPr>
              <a:t> not to be ashamed</a:t>
            </a:r>
            <a:r>
              <a:rPr lang="en-US" i="1" dirty="0" smtClean="0">
                <a:solidFill>
                  <a:srgbClr val="00B0F0"/>
                </a:solidFill>
                <a:latin typeface="Times New Roman" pitchFamily="18" charset="0"/>
                <a:cs typeface="Times New Roman" pitchFamily="18" charset="0"/>
              </a:rPr>
              <a:t>**</a:t>
            </a:r>
            <a:r>
              <a:rPr lang="en-US" i="1" dirty="0" smtClean="0">
                <a:solidFill>
                  <a:schemeClr val="tx1"/>
                </a:solidFill>
                <a:latin typeface="Times New Roman" pitchFamily="18" charset="0"/>
                <a:cs typeface="Times New Roman" pitchFamily="18" charset="0"/>
              </a:rPr>
              <a:t> - Either of unfaithfulness or </a:t>
            </a:r>
            <a:r>
              <a:rPr lang="en-US" i="1" dirty="0" err="1" smtClean="0">
                <a:solidFill>
                  <a:schemeClr val="tx1"/>
                </a:solidFill>
                <a:latin typeface="Times New Roman" pitchFamily="18" charset="0"/>
                <a:cs typeface="Times New Roman" pitchFamily="18" charset="0"/>
              </a:rPr>
              <a:t>unskilfulness</a:t>
            </a:r>
            <a:r>
              <a:rPr lang="en-US" i="1" dirty="0" smtClean="0">
                <a:solidFill>
                  <a:schemeClr val="tx1"/>
                </a:solidFill>
                <a:latin typeface="Times New Roman" pitchFamily="18" charset="0"/>
                <a:cs typeface="Times New Roman" pitchFamily="18" charset="0"/>
              </a:rPr>
              <a:t>. Rightly dividing the word of truth - Duly explaining and applying the whole scripture, so as to give each hearer his due portion. But they that give one part of the gospel to all (the promises and comforts to </a:t>
            </a:r>
            <a:r>
              <a:rPr lang="en-US" i="1" dirty="0" err="1" smtClean="0">
                <a:solidFill>
                  <a:schemeClr val="tx1"/>
                </a:solidFill>
                <a:latin typeface="Times New Roman" pitchFamily="18" charset="0"/>
                <a:cs typeface="Times New Roman" pitchFamily="18" charset="0"/>
              </a:rPr>
              <a:t>unawakened</a:t>
            </a:r>
            <a:r>
              <a:rPr lang="en-US" i="1" dirty="0" smtClean="0">
                <a:solidFill>
                  <a:schemeClr val="tx1"/>
                </a:solidFill>
                <a:latin typeface="Times New Roman" pitchFamily="18" charset="0"/>
                <a:cs typeface="Times New Roman" pitchFamily="18" charset="0"/>
              </a:rPr>
              <a:t>, hardened, scoffing men) have real need to be ashamed.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F0"/>
                </a:solidFill>
                <a:latin typeface="Times New Roman" pitchFamily="18" charset="0"/>
                <a:cs typeface="Times New Roman" pitchFamily="18" charset="0"/>
              </a:rPr>
              <a:t>Vincent’s Word Studies</a:t>
            </a:r>
            <a:endParaRPr lang="en-US" i="1"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068763"/>
          </a:xfrm>
        </p:spPr>
        <p:txBody>
          <a:bodyPr/>
          <a:lstStyle/>
          <a:p>
            <a:r>
              <a:rPr lang="en-US" i="1" dirty="0" smtClean="0">
                <a:solidFill>
                  <a:schemeClr val="tx1"/>
                </a:solidFill>
                <a:latin typeface="Times New Roman" pitchFamily="18" charset="0"/>
                <a:cs typeface="Times New Roman" pitchFamily="18" charset="0"/>
              </a:rPr>
              <a:t>Phi 1:20  According to my earnest expectation and [my] hope, that in nothing I shall be ashamed, but [that] with all boldness, as always, [so] now also Christ shall be magnified in my body, whether [it be] by life, or by death.</a:t>
            </a:r>
            <a:endParaRPr lang="en-US" i="1"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F0"/>
                </a:solidFill>
                <a:latin typeface="Times New Roman" pitchFamily="18" charset="0"/>
                <a:cs typeface="Times New Roman" pitchFamily="18" charset="0"/>
              </a:rPr>
              <a:t>The People’s New Testament</a:t>
            </a:r>
            <a:endParaRPr lang="en-US" i="1"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362200"/>
            <a:ext cx="8229600" cy="3763963"/>
          </a:xfrm>
        </p:spPr>
        <p:txBody>
          <a:bodyPr/>
          <a:lstStyle/>
          <a:p>
            <a:r>
              <a:rPr lang="en-US" i="1" dirty="0" smtClean="0">
                <a:solidFill>
                  <a:schemeClr val="tx1"/>
                </a:solidFill>
                <a:latin typeface="Times New Roman" pitchFamily="18" charset="0"/>
                <a:cs typeface="Times New Roman" pitchFamily="18" charset="0"/>
              </a:rPr>
              <a:t>A workman that </a:t>
            </a:r>
            <a:r>
              <a:rPr lang="en-US" i="1" dirty="0" err="1" smtClean="0">
                <a:solidFill>
                  <a:schemeClr val="tx1"/>
                </a:solidFill>
                <a:latin typeface="Times New Roman" pitchFamily="18" charset="0"/>
                <a:cs typeface="Times New Roman" pitchFamily="18" charset="0"/>
              </a:rPr>
              <a:t>needeth</a:t>
            </a:r>
            <a:r>
              <a:rPr lang="en-US" i="1" dirty="0" smtClean="0">
                <a:solidFill>
                  <a:schemeClr val="tx1"/>
                </a:solidFill>
                <a:latin typeface="Times New Roman" pitchFamily="18" charset="0"/>
                <a:cs typeface="Times New Roman" pitchFamily="18" charset="0"/>
              </a:rPr>
              <a:t> not to be ashamed. Whose life and work are such as to honor Christ and the gospel. This requires a pure life as well as judicious work.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F0"/>
                </a:solidFill>
                <a:latin typeface="Times New Roman" pitchFamily="18" charset="0"/>
                <a:cs typeface="Times New Roman" pitchFamily="18" charset="0"/>
              </a:rPr>
              <a:t>Geneva Translation Bible Notes</a:t>
            </a:r>
            <a:endParaRPr lang="en-US" i="1" dirty="0">
              <a:solidFill>
                <a:srgbClr val="00B0F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i="1" dirty="0" smtClean="0">
                <a:solidFill>
                  <a:schemeClr val="tx1"/>
                </a:solidFill>
                <a:latin typeface="Times New Roman" pitchFamily="18" charset="0"/>
                <a:cs typeface="Times New Roman" pitchFamily="18" charset="0"/>
              </a:rPr>
              <a:t>2Ti 2:15 - </a:t>
            </a:r>
            <a:r>
              <a:rPr lang="en-US" i="1" baseline="30000" dirty="0" smtClean="0">
                <a:solidFill>
                  <a:schemeClr val="tx1"/>
                </a:solidFill>
                <a:latin typeface="Times New Roman" pitchFamily="18" charset="0"/>
                <a:cs typeface="Times New Roman" pitchFamily="18" charset="0"/>
              </a:rPr>
              <a:t>(9)</a:t>
            </a:r>
            <a:r>
              <a:rPr lang="en-US" i="1" dirty="0" smtClean="0">
                <a:solidFill>
                  <a:schemeClr val="tx1"/>
                </a:solidFill>
                <a:latin typeface="Times New Roman" pitchFamily="18" charset="0"/>
                <a:cs typeface="Times New Roman" pitchFamily="18" charset="0"/>
              </a:rPr>
              <a:t> Study to </a:t>
            </a:r>
            <a:r>
              <a:rPr lang="en-US" i="1" dirty="0" err="1" smtClean="0">
                <a:solidFill>
                  <a:schemeClr val="tx1"/>
                </a:solidFill>
                <a:latin typeface="Times New Roman" pitchFamily="18" charset="0"/>
                <a:cs typeface="Times New Roman" pitchFamily="18" charset="0"/>
              </a:rPr>
              <a:t>shew</a:t>
            </a:r>
            <a:r>
              <a:rPr lang="en-US" i="1" dirty="0" smtClean="0">
                <a:solidFill>
                  <a:schemeClr val="tx1"/>
                </a:solidFill>
                <a:latin typeface="Times New Roman" pitchFamily="18" charset="0"/>
                <a:cs typeface="Times New Roman" pitchFamily="18" charset="0"/>
              </a:rPr>
              <a:t> thyself approved unto God, a workman that </a:t>
            </a:r>
            <a:r>
              <a:rPr lang="en-US" i="1" dirty="0" err="1" smtClean="0">
                <a:solidFill>
                  <a:schemeClr val="tx1"/>
                </a:solidFill>
                <a:latin typeface="Times New Roman" pitchFamily="18" charset="0"/>
                <a:cs typeface="Times New Roman" pitchFamily="18" charset="0"/>
              </a:rPr>
              <a:t>needeth</a:t>
            </a:r>
            <a:r>
              <a:rPr lang="en-US" i="1" dirty="0" smtClean="0">
                <a:solidFill>
                  <a:schemeClr val="tx1"/>
                </a:solidFill>
                <a:latin typeface="Times New Roman" pitchFamily="18" charset="0"/>
                <a:cs typeface="Times New Roman" pitchFamily="18" charset="0"/>
              </a:rPr>
              <a:t> not to be ashamed, </a:t>
            </a:r>
            <a:r>
              <a:rPr lang="en-US" i="1" baseline="30000" dirty="0" smtClean="0">
                <a:solidFill>
                  <a:schemeClr val="tx1"/>
                </a:solidFill>
                <a:latin typeface="Times New Roman" pitchFamily="18" charset="0"/>
                <a:cs typeface="Times New Roman" pitchFamily="18" charset="0"/>
              </a:rPr>
              <a:t>(e)</a:t>
            </a:r>
            <a:r>
              <a:rPr lang="en-US" i="1" dirty="0" smtClean="0">
                <a:solidFill>
                  <a:schemeClr val="tx1"/>
                </a:solidFill>
                <a:latin typeface="Times New Roman" pitchFamily="18" charset="0"/>
                <a:cs typeface="Times New Roman" pitchFamily="18" charset="0"/>
              </a:rPr>
              <a:t> rightly dividing the word of truth.</a:t>
            </a:r>
          </a:p>
          <a:p>
            <a:r>
              <a:rPr lang="en-US" i="1" dirty="0" smtClean="0">
                <a:solidFill>
                  <a:schemeClr val="tx1"/>
                </a:solidFill>
                <a:latin typeface="Times New Roman" pitchFamily="18" charset="0"/>
                <a:cs typeface="Times New Roman" pitchFamily="18" charset="0"/>
              </a:rPr>
              <a:t> </a:t>
            </a:r>
          </a:p>
          <a:p>
            <a:r>
              <a:rPr lang="en-US" sz="1800" baseline="30000" dirty="0" smtClean="0">
                <a:solidFill>
                  <a:schemeClr val="tx1"/>
                </a:solidFill>
                <a:latin typeface="Times New Roman" pitchFamily="18" charset="0"/>
                <a:cs typeface="Times New Roman" pitchFamily="18" charset="0"/>
              </a:rPr>
              <a:t>(9)</a:t>
            </a:r>
            <a:r>
              <a:rPr lang="en-US" sz="1800" dirty="0" smtClean="0">
                <a:solidFill>
                  <a:schemeClr val="tx1"/>
                </a:solidFill>
                <a:latin typeface="Times New Roman" pitchFamily="18" charset="0"/>
                <a:cs typeface="Times New Roman" pitchFamily="18" charset="0"/>
              </a:rPr>
              <a:t> The fifth admonition: a minister must not be an idle disputer, but a faithful steward in correctly dividing the word of truth, in so much that he must stop the mouths of other vain babblers. </a:t>
            </a:r>
          </a:p>
          <a:p>
            <a:r>
              <a:rPr lang="en-US" sz="1800" baseline="30000" dirty="0" smtClean="0">
                <a:solidFill>
                  <a:schemeClr val="tx1"/>
                </a:solidFill>
                <a:latin typeface="Times New Roman" pitchFamily="18" charset="0"/>
                <a:cs typeface="Times New Roman" pitchFamily="18" charset="0"/>
              </a:rPr>
              <a:t>(e)</a:t>
            </a:r>
            <a:r>
              <a:rPr lang="en-US" sz="1800" dirty="0" smtClean="0">
                <a:solidFill>
                  <a:schemeClr val="tx1"/>
                </a:solidFill>
                <a:latin typeface="Times New Roman" pitchFamily="18" charset="0"/>
                <a:cs typeface="Times New Roman" pitchFamily="18" charset="0"/>
              </a:rPr>
              <a:t> By adding nothing to it, neither deleting anything, neither mangling it, nor rending it apart, nor distorting it: but marking diligently what his hearers are able to bear, and what is fit to edifying.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F0"/>
                </a:solidFill>
                <a:latin typeface="Times New Roman" pitchFamily="18" charset="0"/>
                <a:cs typeface="Times New Roman" pitchFamily="18" charset="0"/>
              </a:rPr>
              <a:t>Romans 1:16</a:t>
            </a:r>
            <a:endParaRPr lang="en-US" dirty="0">
              <a:solidFill>
                <a:srgbClr val="00B0F0"/>
              </a:solidFill>
            </a:endParaRPr>
          </a:p>
        </p:txBody>
      </p:sp>
      <p:sp>
        <p:nvSpPr>
          <p:cNvPr id="3" name="Content Placeholder 2"/>
          <p:cNvSpPr>
            <a:spLocks noGrp="1"/>
          </p:cNvSpPr>
          <p:nvPr>
            <p:ph idx="1"/>
          </p:nvPr>
        </p:nvSpPr>
        <p:spPr>
          <a:xfrm>
            <a:off x="457200" y="2438400"/>
            <a:ext cx="8229600" cy="3687763"/>
          </a:xfrm>
        </p:spPr>
        <p:txBody>
          <a:bodyPr/>
          <a:lstStyle/>
          <a:p>
            <a:r>
              <a:rPr lang="en-US" i="1" dirty="0" smtClean="0">
                <a:solidFill>
                  <a:schemeClr val="tx1"/>
                </a:solidFill>
                <a:latin typeface="Times New Roman" pitchFamily="18" charset="0"/>
                <a:cs typeface="Times New Roman" pitchFamily="18" charset="0"/>
              </a:rPr>
              <a:t>For I am not ashamed of the gospel of Christ: for it is the power of God unto salvation to every one that believeth; to the Jew first, and also to the Greek.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685800"/>
            <a:ext cx="8229600" cy="2514600"/>
          </a:xfrm>
        </p:spPr>
        <p:txBody>
          <a:bodyPr/>
          <a:lstStyle/>
          <a:p>
            <a:pPr eaLnBrk="1" hangingPunct="1"/>
            <a:r>
              <a:rPr lang="en-US" i="1" dirty="0" smtClean="0">
                <a:solidFill>
                  <a:srgbClr val="6600FF"/>
                </a:solidFill>
                <a:latin typeface="Times New Roman" pitchFamily="18" charset="0"/>
              </a:rPr>
              <a:t>Mighty in the Word of the</a:t>
            </a:r>
            <a:br>
              <a:rPr lang="en-US" i="1" dirty="0" smtClean="0">
                <a:solidFill>
                  <a:srgbClr val="6600FF"/>
                </a:solidFill>
                <a:latin typeface="Times New Roman" pitchFamily="18" charset="0"/>
              </a:rPr>
            </a:br>
            <a:r>
              <a:rPr lang="en-US" i="1" dirty="0" smtClean="0">
                <a:solidFill>
                  <a:srgbClr val="6600FF"/>
                </a:solidFill>
                <a:latin typeface="Times New Roman" pitchFamily="18" charset="0"/>
              </a:rPr>
              <a:t>Lord Jesus Christ</a:t>
            </a:r>
            <a:br>
              <a:rPr lang="en-US" i="1" dirty="0" smtClean="0">
                <a:solidFill>
                  <a:srgbClr val="6600FF"/>
                </a:solidFill>
                <a:latin typeface="Times New Roman" pitchFamily="18" charset="0"/>
              </a:rPr>
            </a:br>
            <a:r>
              <a:rPr lang="en-US" i="1" dirty="0" smtClean="0">
                <a:solidFill>
                  <a:srgbClr val="6600FF"/>
                </a:solidFill>
                <a:latin typeface="Times New Roman" pitchFamily="18" charset="0"/>
              </a:rPr>
              <a:t/>
            </a:r>
            <a:br>
              <a:rPr lang="en-US" i="1" dirty="0" smtClean="0">
                <a:solidFill>
                  <a:srgbClr val="6600FF"/>
                </a:solidFill>
                <a:latin typeface="Times New Roman" pitchFamily="18" charset="0"/>
              </a:rPr>
            </a:br>
            <a:endParaRPr lang="en-US" sz="4000" i="1" dirty="0" smtClean="0">
              <a:solidFill>
                <a:srgbClr val="6600FF"/>
              </a:solidFill>
              <a:latin typeface="Times New Roman" pitchFamily="18" charset="0"/>
            </a:endParaRPr>
          </a:p>
        </p:txBody>
      </p:sp>
      <p:sp>
        <p:nvSpPr>
          <p:cNvPr id="6147"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solidFill>
                  <a:srgbClr val="6600FF"/>
                </a:solidFill>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tx1"/>
                </a:solidFill>
                <a:latin typeface="Times New Roman" pitchFamily="18" charset="0"/>
                <a:cs typeface="Times New Roman" pitchFamily="18" charset="0"/>
              </a:rPr>
              <a:t>II Timothy 3:14-17</a:t>
            </a:r>
            <a:endParaRPr lang="en-US" dirty="0"/>
          </a:p>
        </p:txBody>
      </p:sp>
      <p:sp>
        <p:nvSpPr>
          <p:cNvPr id="3" name="Content Placeholder 2"/>
          <p:cNvSpPr>
            <a:spLocks noGrp="1"/>
          </p:cNvSpPr>
          <p:nvPr>
            <p:ph idx="1"/>
          </p:nvPr>
        </p:nvSpPr>
        <p:spPr/>
        <p:txBody>
          <a:bodyPr/>
          <a:lstStyle/>
          <a:p>
            <a:r>
              <a:rPr lang="en-US" sz="2600" i="1" dirty="0" smtClean="0">
                <a:solidFill>
                  <a:schemeClr val="tx1"/>
                </a:solidFill>
                <a:latin typeface="Times New Roman" pitchFamily="18" charset="0"/>
                <a:cs typeface="Times New Roman" pitchFamily="18" charset="0"/>
              </a:rPr>
              <a:t>But continue thou in the things which thou hast learned and hast been assured of, knowing of whom thou hast learned [them]; </a:t>
            </a:r>
          </a:p>
          <a:p>
            <a:r>
              <a:rPr lang="en-US" sz="2600" i="1" dirty="0" smtClean="0">
                <a:solidFill>
                  <a:schemeClr val="tx1"/>
                </a:solidFill>
                <a:latin typeface="Times New Roman" pitchFamily="18" charset="0"/>
                <a:cs typeface="Times New Roman" pitchFamily="18" charset="0"/>
              </a:rPr>
              <a:t>And that from a child thou hast known the holy scriptures, which are able to make thee wise unto salvation through faith which is in Christ Jesus. </a:t>
            </a:r>
          </a:p>
          <a:p>
            <a:r>
              <a:rPr lang="en-US" sz="2600" i="1" dirty="0" smtClean="0">
                <a:solidFill>
                  <a:schemeClr val="tx1"/>
                </a:solidFill>
                <a:latin typeface="Times New Roman" pitchFamily="18" charset="0"/>
                <a:cs typeface="Times New Roman" pitchFamily="18" charset="0"/>
              </a:rPr>
              <a:t>All scripture [is] given by inspiration of God, and [is] profitable for doctrine, for reproof, for correction, for instruction in righteousness: </a:t>
            </a:r>
          </a:p>
          <a:p>
            <a:r>
              <a:rPr lang="en-US" sz="2600" i="1" dirty="0" smtClean="0">
                <a:solidFill>
                  <a:schemeClr val="tx1"/>
                </a:solidFill>
                <a:latin typeface="Times New Roman" pitchFamily="18" charset="0"/>
                <a:cs typeface="Times New Roman" pitchFamily="18" charset="0"/>
              </a:rPr>
              <a:t>That the man of God may be perfect, </a:t>
            </a:r>
            <a:r>
              <a:rPr lang="en-US" sz="2600" i="1" dirty="0" err="1" smtClean="0">
                <a:solidFill>
                  <a:schemeClr val="tx1"/>
                </a:solidFill>
                <a:latin typeface="Times New Roman" pitchFamily="18" charset="0"/>
                <a:cs typeface="Times New Roman" pitchFamily="18" charset="0"/>
              </a:rPr>
              <a:t>throughly</a:t>
            </a:r>
            <a:r>
              <a:rPr lang="en-US" sz="2600" i="1" dirty="0" smtClean="0">
                <a:solidFill>
                  <a:schemeClr val="tx1"/>
                </a:solidFill>
                <a:latin typeface="Times New Roman" pitchFamily="18" charset="0"/>
                <a:cs typeface="Times New Roman" pitchFamily="18" charset="0"/>
              </a:rPr>
              <a:t> furnished unto all good works.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tx1"/>
                </a:solidFill>
                <a:latin typeface="Times New Roman" pitchFamily="18" charset="0"/>
                <a:cs typeface="Times New Roman" pitchFamily="18" charset="0"/>
              </a:rPr>
              <a:t>Proverbs 3:5-7</a:t>
            </a:r>
            <a:endParaRPr lang="en-US" dirty="0"/>
          </a:p>
        </p:txBody>
      </p:sp>
      <p:sp>
        <p:nvSpPr>
          <p:cNvPr id="3" name="Content Placeholder 2"/>
          <p:cNvSpPr>
            <a:spLocks noGrp="1"/>
          </p:cNvSpPr>
          <p:nvPr>
            <p:ph idx="1"/>
          </p:nvPr>
        </p:nvSpPr>
        <p:spPr>
          <a:xfrm>
            <a:off x="457200" y="1828800"/>
            <a:ext cx="8229600" cy="4297363"/>
          </a:xfrm>
        </p:spPr>
        <p:txBody>
          <a:bodyPr/>
          <a:lstStyle/>
          <a:p>
            <a:r>
              <a:rPr lang="en-US" i="1" dirty="0" smtClean="0">
                <a:solidFill>
                  <a:schemeClr val="tx1"/>
                </a:solidFill>
                <a:latin typeface="Times New Roman" pitchFamily="18" charset="0"/>
                <a:cs typeface="Times New Roman" pitchFamily="18" charset="0"/>
              </a:rPr>
              <a:t>Trust in the LORD with all </a:t>
            </a:r>
            <a:r>
              <a:rPr lang="en-US" i="1" dirty="0" err="1" smtClean="0">
                <a:solidFill>
                  <a:schemeClr val="tx1"/>
                </a:solidFill>
                <a:latin typeface="Times New Roman" pitchFamily="18" charset="0"/>
                <a:cs typeface="Times New Roman" pitchFamily="18" charset="0"/>
              </a:rPr>
              <a:t>thine</a:t>
            </a:r>
            <a:r>
              <a:rPr lang="en-US" i="1" dirty="0" smtClean="0">
                <a:solidFill>
                  <a:schemeClr val="tx1"/>
                </a:solidFill>
                <a:latin typeface="Times New Roman" pitchFamily="18" charset="0"/>
                <a:cs typeface="Times New Roman" pitchFamily="18" charset="0"/>
              </a:rPr>
              <a:t> heart; and lean not unto </a:t>
            </a:r>
            <a:r>
              <a:rPr lang="en-US" i="1" dirty="0" err="1" smtClean="0">
                <a:solidFill>
                  <a:schemeClr val="tx1"/>
                </a:solidFill>
                <a:latin typeface="Times New Roman" pitchFamily="18" charset="0"/>
                <a:cs typeface="Times New Roman" pitchFamily="18" charset="0"/>
              </a:rPr>
              <a:t>thine</a:t>
            </a:r>
            <a:r>
              <a:rPr lang="en-US" i="1" dirty="0" smtClean="0">
                <a:solidFill>
                  <a:schemeClr val="tx1"/>
                </a:solidFill>
                <a:latin typeface="Times New Roman" pitchFamily="18" charset="0"/>
                <a:cs typeface="Times New Roman" pitchFamily="18" charset="0"/>
              </a:rPr>
              <a:t> own understanding. </a:t>
            </a:r>
          </a:p>
          <a:p>
            <a:r>
              <a:rPr lang="en-US" i="1" dirty="0" smtClean="0">
                <a:solidFill>
                  <a:schemeClr val="tx1"/>
                </a:solidFill>
                <a:latin typeface="Times New Roman" pitchFamily="18" charset="0"/>
                <a:cs typeface="Times New Roman" pitchFamily="18" charset="0"/>
              </a:rPr>
              <a:t>In all thy ways acknowledge him, and he shall direct thy paths. </a:t>
            </a:r>
          </a:p>
          <a:p>
            <a:r>
              <a:rPr lang="en-US" i="1" dirty="0" smtClean="0">
                <a:solidFill>
                  <a:schemeClr val="tx1"/>
                </a:solidFill>
                <a:latin typeface="Times New Roman" pitchFamily="18" charset="0"/>
                <a:cs typeface="Times New Roman" pitchFamily="18" charset="0"/>
              </a:rPr>
              <a:t>Be not wise in </a:t>
            </a:r>
            <a:r>
              <a:rPr lang="en-US" i="1" dirty="0" err="1" smtClean="0">
                <a:solidFill>
                  <a:schemeClr val="tx1"/>
                </a:solidFill>
                <a:latin typeface="Times New Roman" pitchFamily="18" charset="0"/>
                <a:cs typeface="Times New Roman" pitchFamily="18" charset="0"/>
              </a:rPr>
              <a:t>thine</a:t>
            </a:r>
            <a:r>
              <a:rPr lang="en-US" i="1" dirty="0" smtClean="0">
                <a:solidFill>
                  <a:schemeClr val="tx1"/>
                </a:solidFill>
                <a:latin typeface="Times New Roman" pitchFamily="18" charset="0"/>
                <a:cs typeface="Times New Roman" pitchFamily="18" charset="0"/>
              </a:rPr>
              <a:t> own eyes: fear the LORD, and depart from evil.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i="1" smtClean="0">
                <a:latin typeface="Times New Roman" pitchFamily="18" charset="0"/>
                <a:cs typeface="Times New Roman" pitchFamily="18" charset="0"/>
              </a:rPr>
              <a:t>Webster’s 1828 Dictionary</a:t>
            </a:r>
          </a:p>
        </p:txBody>
      </p:sp>
      <p:sp>
        <p:nvSpPr>
          <p:cNvPr id="8195" name="Content Placeholder 2"/>
          <p:cNvSpPr>
            <a:spLocks noGrp="1"/>
          </p:cNvSpPr>
          <p:nvPr>
            <p:ph idx="1"/>
          </p:nvPr>
        </p:nvSpPr>
        <p:spPr/>
        <p:txBody>
          <a:bodyPr/>
          <a:lstStyle/>
          <a:p>
            <a:r>
              <a:rPr lang="en-US" sz="2200" b="1" i="1" smtClean="0">
                <a:latin typeface="Times New Roman" pitchFamily="18" charset="0"/>
                <a:cs typeface="Times New Roman" pitchFamily="18" charset="0"/>
              </a:rPr>
              <a:t>Study</a:t>
            </a:r>
          </a:p>
          <a:p>
            <a:r>
              <a:rPr lang="en-US" sz="2200" b="1" i="1" smtClean="0">
                <a:latin typeface="Times New Roman" pitchFamily="18" charset="0"/>
                <a:cs typeface="Times New Roman" pitchFamily="18" charset="0"/>
              </a:rPr>
              <a:t>STUDY, n. [L., to study, that is, to set the thought or mind. See Assiduous.]</a:t>
            </a:r>
            <a:endParaRPr lang="en-US" sz="2200" i="1" smtClean="0">
              <a:latin typeface="Times New Roman" pitchFamily="18" charset="0"/>
              <a:cs typeface="Times New Roman" pitchFamily="18" charset="0"/>
            </a:endParaRPr>
          </a:p>
          <a:p>
            <a:r>
              <a:rPr lang="en-US" sz="2200" i="1" smtClean="0">
                <a:latin typeface="Times New Roman" pitchFamily="18" charset="0"/>
                <a:cs typeface="Times New Roman" pitchFamily="18" charset="0"/>
              </a:rPr>
              <a:t>1. Literally, a setting of the mind or thoughts upon a subject; hence, application of mind of books, to arts or science, or to any subject, for the purpose of learning what is not before known.</a:t>
            </a:r>
          </a:p>
          <a:p>
            <a:r>
              <a:rPr lang="en-US" sz="2200" i="1" smtClean="0">
                <a:latin typeface="Times New Roman" pitchFamily="18" charset="0"/>
                <a:cs typeface="Times New Roman" pitchFamily="18" charset="0"/>
              </a:rPr>
              <a:t>Hammond generally spent thirteen hours of the day in study.</a:t>
            </a:r>
          </a:p>
          <a:p>
            <a:r>
              <a:rPr lang="en-US" sz="2200" i="1" smtClean="0">
                <a:latin typeface="Times New Roman" pitchFamily="18" charset="0"/>
                <a:cs typeface="Times New Roman" pitchFamily="18" charset="0"/>
              </a:rPr>
              <a:t>Study gives strength to the mind; conversation, grace.</a:t>
            </a:r>
          </a:p>
          <a:p>
            <a:r>
              <a:rPr lang="en-US" sz="2200" i="1" smtClean="0">
                <a:latin typeface="Times New Roman" pitchFamily="18" charset="0"/>
                <a:cs typeface="Times New Roman" pitchFamily="18" charset="0"/>
              </a:rPr>
              <a:t>2. Attention; meditation; contrivance.</a:t>
            </a:r>
          </a:p>
          <a:p>
            <a:r>
              <a:rPr lang="en-US" sz="2200" i="1" smtClean="0">
                <a:latin typeface="Times New Roman" pitchFamily="18" charset="0"/>
                <a:cs typeface="Times New Roman" pitchFamily="18" charset="0"/>
              </a:rPr>
              <a:t>Just men they seemd, and all their study bent to worship God aright and know his works.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i="1" smtClean="0">
                <a:latin typeface="Times New Roman" pitchFamily="18" charset="0"/>
                <a:cs typeface="Times New Roman" pitchFamily="18" charset="0"/>
              </a:rPr>
              <a:t>Webster’s 1828 Dictionary cont.</a:t>
            </a:r>
            <a:endParaRPr lang="en-US" smtClean="0"/>
          </a:p>
        </p:txBody>
      </p:sp>
      <p:sp>
        <p:nvSpPr>
          <p:cNvPr id="9219" name="Content Placeholder 2"/>
          <p:cNvSpPr>
            <a:spLocks noGrp="1"/>
          </p:cNvSpPr>
          <p:nvPr>
            <p:ph idx="1"/>
          </p:nvPr>
        </p:nvSpPr>
        <p:spPr/>
        <p:txBody>
          <a:bodyPr/>
          <a:lstStyle/>
          <a:p>
            <a:r>
              <a:rPr lang="en-US" sz="2200" i="1" smtClean="0">
                <a:latin typeface="Times New Roman" pitchFamily="18" charset="0"/>
                <a:cs typeface="Times New Roman" pitchFamily="18" charset="0"/>
              </a:rPr>
              <a:t>3. Any particular branch of learning that is studied. Let your studies be directed by some learned and judicious friend.</a:t>
            </a:r>
          </a:p>
          <a:p>
            <a:r>
              <a:rPr lang="en-US" sz="2200" i="1" smtClean="0">
                <a:latin typeface="Times New Roman" pitchFamily="18" charset="0"/>
                <a:cs typeface="Times New Roman" pitchFamily="18" charset="0"/>
              </a:rPr>
              <a:t>4. Subject of attention.</a:t>
            </a:r>
          </a:p>
          <a:p>
            <a:r>
              <a:rPr lang="en-US" sz="2200" i="1" smtClean="0">
                <a:latin typeface="Times New Roman" pitchFamily="18" charset="0"/>
                <a:cs typeface="Times New Roman" pitchFamily="18" charset="0"/>
              </a:rPr>
              <a:t>The Holy Scriptures, especially the New Testament, are her daily study.</a:t>
            </a:r>
          </a:p>
          <a:p>
            <a:r>
              <a:rPr lang="en-US" sz="2200" i="1" smtClean="0">
                <a:latin typeface="Times New Roman" pitchFamily="18" charset="0"/>
                <a:cs typeface="Times New Roman" pitchFamily="18" charset="0"/>
              </a:rPr>
              <a:t>5. A building or an apartment devoted to study or to literary employment.</a:t>
            </a:r>
          </a:p>
          <a:p>
            <a:r>
              <a:rPr lang="en-US" sz="2200" i="1" smtClean="0">
                <a:latin typeface="Times New Roman" pitchFamily="18" charset="0"/>
                <a:cs typeface="Times New Roman" pitchFamily="18" charset="0"/>
              </a:rPr>
              <a:t>6. Deep cogitation; perplexity. [Little used.]</a:t>
            </a:r>
          </a:p>
          <a:p>
            <a:r>
              <a:rPr lang="en-US" sz="2200" b="1" i="1" smtClean="0">
                <a:latin typeface="Times New Roman" pitchFamily="18" charset="0"/>
                <a:cs typeface="Times New Roman" pitchFamily="18" charset="0"/>
              </a:rPr>
              <a:t>STUDY, v.i. [L.]</a:t>
            </a:r>
            <a:endParaRPr lang="en-US" sz="2200" i="1" smtClean="0">
              <a:latin typeface="Times New Roman" pitchFamily="18" charset="0"/>
              <a:cs typeface="Times New Roman" pitchFamily="18" charset="0"/>
            </a:endParaRPr>
          </a:p>
          <a:p>
            <a:r>
              <a:rPr lang="en-US" sz="2200" i="1" smtClean="0">
                <a:latin typeface="Times New Roman" pitchFamily="18" charset="0"/>
                <a:cs typeface="Times New Roman" pitchFamily="18" charset="0"/>
              </a:rPr>
              <a:t>1. To fix the mind closely upon a subject; to muse; to dwell upon in thought.</a:t>
            </a:r>
          </a:p>
          <a:p>
            <a:r>
              <a:rPr lang="en-US" sz="2200" i="1" smtClean="0">
                <a:latin typeface="Times New Roman" pitchFamily="18" charset="0"/>
                <a:cs typeface="Times New Roman" pitchFamily="18" charset="0"/>
              </a:rPr>
              <a:t>I found a moral first, and then studied for a fable.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i="1" smtClean="0">
                <a:latin typeface="Times New Roman" pitchFamily="18" charset="0"/>
                <a:cs typeface="Times New Roman" pitchFamily="18" charset="0"/>
              </a:rPr>
              <a:t>Webster’s 1828 Dictionary cont.</a:t>
            </a:r>
            <a:endParaRPr lang="en-US" smtClean="0"/>
          </a:p>
        </p:txBody>
      </p:sp>
      <p:sp>
        <p:nvSpPr>
          <p:cNvPr id="10243" name="Content Placeholder 2"/>
          <p:cNvSpPr>
            <a:spLocks noGrp="1"/>
          </p:cNvSpPr>
          <p:nvPr>
            <p:ph idx="1"/>
          </p:nvPr>
        </p:nvSpPr>
        <p:spPr/>
        <p:txBody>
          <a:bodyPr/>
          <a:lstStyle/>
          <a:p>
            <a:r>
              <a:rPr lang="en-US" sz="2100" i="1" smtClean="0">
                <a:latin typeface="Times New Roman" pitchFamily="18" charset="0"/>
                <a:cs typeface="Times New Roman" pitchFamily="18" charset="0"/>
              </a:rPr>
              <a:t>2. To apply the mind to books. He studies eight hours in the day.</a:t>
            </a:r>
          </a:p>
          <a:p>
            <a:r>
              <a:rPr lang="en-US" sz="2100" i="1" smtClean="0">
                <a:latin typeface="Times New Roman" pitchFamily="18" charset="0"/>
                <a:cs typeface="Times New Roman" pitchFamily="18" charset="0"/>
              </a:rPr>
              <a:t>3. To endeavor diligently.</a:t>
            </a:r>
          </a:p>
          <a:p>
            <a:r>
              <a:rPr lang="en-US" sz="2100" i="1" smtClean="0">
                <a:latin typeface="Times New Roman" pitchFamily="18" charset="0"/>
                <a:cs typeface="Times New Roman" pitchFamily="18" charset="0"/>
              </a:rPr>
              <a:t>That ye study to be quiet and do your own business. 1 Th 4.</a:t>
            </a:r>
            <a:endParaRPr lang="en-US" sz="2100" b="1" i="1" smtClean="0">
              <a:latin typeface="Times New Roman" pitchFamily="18" charset="0"/>
              <a:cs typeface="Times New Roman" pitchFamily="18" charset="0"/>
            </a:endParaRPr>
          </a:p>
          <a:p>
            <a:r>
              <a:rPr lang="en-US" sz="2100" b="1" i="1" smtClean="0">
                <a:latin typeface="Times New Roman" pitchFamily="18" charset="0"/>
                <a:cs typeface="Times New Roman" pitchFamily="18" charset="0"/>
              </a:rPr>
              <a:t>STUDY, v.t. </a:t>
            </a:r>
            <a:endParaRPr lang="en-US" sz="2100" i="1" smtClean="0">
              <a:latin typeface="Times New Roman" pitchFamily="18" charset="0"/>
              <a:cs typeface="Times New Roman" pitchFamily="18" charset="0"/>
            </a:endParaRPr>
          </a:p>
          <a:p>
            <a:r>
              <a:rPr lang="en-US" sz="2100" i="1" smtClean="0">
                <a:latin typeface="Times New Roman" pitchFamily="18" charset="0"/>
                <a:cs typeface="Times New Roman" pitchFamily="18" charset="0"/>
              </a:rPr>
              <a:t>1. To apply the mind to; to read and examine for the purpose of learning and understanding; as, to study law or theology; to study languages.</a:t>
            </a:r>
          </a:p>
          <a:p>
            <a:r>
              <a:rPr lang="en-US" sz="2100" i="1" smtClean="0">
                <a:latin typeface="Times New Roman" pitchFamily="18" charset="0"/>
                <a:cs typeface="Times New Roman" pitchFamily="18" charset="0"/>
              </a:rPr>
              <a:t>2. To consider attentively; to examine closely. Study the works of nature.</a:t>
            </a:r>
          </a:p>
          <a:p>
            <a:r>
              <a:rPr lang="en-US" sz="2100" i="1" smtClean="0">
                <a:latin typeface="Times New Roman" pitchFamily="18" charset="0"/>
                <a:cs typeface="Times New Roman" pitchFamily="18" charset="0"/>
              </a:rPr>
              <a:t>Study, thyself; what rank or what degree thy wise Creator has ordaind for thee.</a:t>
            </a:r>
          </a:p>
          <a:p>
            <a:r>
              <a:rPr lang="en-US" sz="2100" i="1" smtClean="0">
                <a:latin typeface="Times New Roman" pitchFamily="18" charset="0"/>
                <a:cs typeface="Times New Roman" pitchFamily="18" charset="0"/>
              </a:rPr>
              <a:t>3. To form or arrange by previous thought; to con over; or to commit to memory; as, to study a speech.</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z="3600" i="1" smtClean="0">
                <a:latin typeface="Times New Roman" pitchFamily="18" charset="0"/>
                <a:cs typeface="Times New Roman" pitchFamily="18" charset="0"/>
              </a:rPr>
              <a:t>Strong’s Hebrew and Greek Dictionaries</a:t>
            </a:r>
          </a:p>
        </p:txBody>
      </p:sp>
      <p:sp>
        <p:nvSpPr>
          <p:cNvPr id="11267" name="Content Placeholder 2"/>
          <p:cNvSpPr>
            <a:spLocks noGrp="1"/>
          </p:cNvSpPr>
          <p:nvPr>
            <p:ph idx="1"/>
          </p:nvPr>
        </p:nvSpPr>
        <p:spPr/>
        <p:txBody>
          <a:bodyPr/>
          <a:lstStyle/>
          <a:p>
            <a:r>
              <a:rPr lang="en-US" b="1" smtClean="0">
                <a:latin typeface="Times New Roman" pitchFamily="18" charset="0"/>
                <a:cs typeface="Times New Roman" pitchFamily="18" charset="0"/>
              </a:rPr>
              <a:t>G4704</a:t>
            </a:r>
          </a:p>
          <a:p>
            <a:r>
              <a:rPr lang="vi-VN" smtClean="0">
                <a:latin typeface="Times New Roman" pitchFamily="18" charset="0"/>
                <a:cs typeface="Times New Roman" pitchFamily="18" charset="0"/>
              </a:rPr>
              <a:t>σπουδάζω</a:t>
            </a:r>
          </a:p>
          <a:p>
            <a:r>
              <a:rPr lang="en-US" smtClean="0">
                <a:latin typeface="Times New Roman" pitchFamily="18" charset="0"/>
                <a:cs typeface="Times New Roman" pitchFamily="18" charset="0"/>
              </a:rPr>
              <a:t>spoudazō</a:t>
            </a:r>
          </a:p>
          <a:p>
            <a:r>
              <a:rPr lang="en-US" i="1" smtClean="0">
                <a:latin typeface="Times New Roman" pitchFamily="18" charset="0"/>
                <a:cs typeface="Times New Roman" pitchFamily="18" charset="0"/>
              </a:rPr>
              <a:t>spoo-dad'-zo</a:t>
            </a:r>
          </a:p>
          <a:p>
            <a:r>
              <a:rPr lang="en-US" smtClean="0">
                <a:latin typeface="Times New Roman" pitchFamily="18" charset="0"/>
                <a:cs typeface="Times New Roman" pitchFamily="18" charset="0"/>
              </a:rPr>
              <a:t>From G4710; to </a:t>
            </a:r>
            <a:r>
              <a:rPr lang="en-US" i="1" smtClean="0">
                <a:latin typeface="Times New Roman" pitchFamily="18" charset="0"/>
                <a:cs typeface="Times New Roman" pitchFamily="18" charset="0"/>
              </a:rPr>
              <a:t>use speed, that is, to make effort, be prompt or earnest: - do (give) diligence, be diligent (forward), endeavour, labour, study.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i="1" smtClean="0">
                <a:latin typeface="Times New Roman" pitchFamily="18" charset="0"/>
                <a:cs typeface="Times New Roman" pitchFamily="18" charset="0"/>
              </a:rPr>
              <a:t>Thayer’s Greek Definitions</a:t>
            </a:r>
          </a:p>
        </p:txBody>
      </p:sp>
      <p:sp>
        <p:nvSpPr>
          <p:cNvPr id="12291" name="Content Placeholder 2"/>
          <p:cNvSpPr>
            <a:spLocks noGrp="1"/>
          </p:cNvSpPr>
          <p:nvPr>
            <p:ph idx="1"/>
          </p:nvPr>
        </p:nvSpPr>
        <p:spPr/>
        <p:txBody>
          <a:bodyPr/>
          <a:lstStyle/>
          <a:p>
            <a:r>
              <a:rPr lang="en-US" sz="2400" b="1" smtClean="0">
                <a:latin typeface="Times New Roman" pitchFamily="18" charset="0"/>
                <a:cs typeface="Times New Roman" pitchFamily="18" charset="0"/>
              </a:rPr>
              <a:t>G4704</a:t>
            </a:r>
          </a:p>
          <a:p>
            <a:r>
              <a:rPr lang="vi-VN" sz="2400" smtClean="0">
                <a:latin typeface="Times New Roman" pitchFamily="18" charset="0"/>
                <a:cs typeface="Times New Roman" pitchFamily="18" charset="0"/>
              </a:rPr>
              <a:t>σπουδάζω</a:t>
            </a:r>
          </a:p>
          <a:p>
            <a:r>
              <a:rPr lang="en-US" sz="2400" smtClean="0">
                <a:latin typeface="Times New Roman" pitchFamily="18" charset="0"/>
                <a:cs typeface="Times New Roman" pitchFamily="18" charset="0"/>
              </a:rPr>
              <a:t>spoudazō</a:t>
            </a:r>
          </a:p>
          <a:p>
            <a:r>
              <a:rPr lang="en-US" sz="2400" b="1" smtClean="0">
                <a:latin typeface="Times New Roman" pitchFamily="18" charset="0"/>
                <a:cs typeface="Times New Roman" pitchFamily="18" charset="0"/>
              </a:rPr>
              <a:t>Thayer Definition:</a:t>
            </a:r>
          </a:p>
          <a:p>
            <a:r>
              <a:rPr lang="en-US" sz="2400" smtClean="0">
                <a:latin typeface="Times New Roman" pitchFamily="18" charset="0"/>
                <a:cs typeface="Times New Roman" pitchFamily="18" charset="0"/>
              </a:rPr>
              <a:t>1) to hasten, make haste</a:t>
            </a:r>
          </a:p>
          <a:p>
            <a:r>
              <a:rPr lang="en-US" sz="2400" smtClean="0">
                <a:latin typeface="Times New Roman" pitchFamily="18" charset="0"/>
                <a:cs typeface="Times New Roman" pitchFamily="18" charset="0"/>
              </a:rPr>
              <a:t>2) to exert one’s self, endeavour, give diligence</a:t>
            </a:r>
          </a:p>
          <a:p>
            <a:r>
              <a:rPr lang="en-US" sz="2400" b="1" smtClean="0">
                <a:latin typeface="Times New Roman" pitchFamily="18" charset="0"/>
                <a:cs typeface="Times New Roman" pitchFamily="18" charset="0"/>
              </a:rPr>
              <a:t>Part of Speech: verb</a:t>
            </a:r>
          </a:p>
          <a:p>
            <a:r>
              <a:rPr lang="en-US" sz="2400" b="1" smtClean="0">
                <a:latin typeface="Times New Roman" pitchFamily="18" charset="0"/>
                <a:cs typeface="Times New Roman" pitchFamily="18" charset="0"/>
              </a:rPr>
              <a:t>A Related Word by Thayer’s/Strong’s Number: from G4710</a:t>
            </a:r>
          </a:p>
          <a:p>
            <a:r>
              <a:rPr lang="en-US" sz="2400" b="1" smtClean="0">
                <a:latin typeface="Times New Roman" pitchFamily="18" charset="0"/>
                <a:cs typeface="Times New Roman" pitchFamily="18" charset="0"/>
              </a:rPr>
              <a:t>Citing in TDNT: 7:559, 1069</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p:cNvSpPr>
            <a:spLocks noGrp="1"/>
          </p:cNvSpPr>
          <p:nvPr>
            <p:ph type="title"/>
          </p:nvPr>
        </p:nvSpPr>
        <p:spPr/>
        <p:txBody>
          <a:bodyPr/>
          <a:lstStyle/>
          <a:p>
            <a:r>
              <a:rPr lang="en-US" i="1" smtClean="0">
                <a:latin typeface="Times New Roman" pitchFamily="18" charset="0"/>
                <a:cs typeface="Times New Roman" pitchFamily="18" charset="0"/>
              </a:rPr>
              <a:t>King James Concordance</a:t>
            </a:r>
          </a:p>
        </p:txBody>
      </p:sp>
      <p:sp>
        <p:nvSpPr>
          <p:cNvPr id="13315" name="Content Placeholder 4"/>
          <p:cNvSpPr>
            <a:spLocks noGrp="1"/>
          </p:cNvSpPr>
          <p:nvPr>
            <p:ph sz="half" idx="1"/>
          </p:nvPr>
        </p:nvSpPr>
        <p:spPr/>
        <p:txBody>
          <a:bodyPr/>
          <a:lstStyle/>
          <a:p>
            <a:r>
              <a:rPr lang="en-US" sz="2000" b="1" smtClean="0">
                <a:latin typeface="Times New Roman" pitchFamily="18" charset="0"/>
                <a:cs typeface="Times New Roman" pitchFamily="18" charset="0"/>
              </a:rPr>
              <a:t>G4704</a:t>
            </a:r>
          </a:p>
          <a:p>
            <a:r>
              <a:rPr lang="vi-VN" smtClean="0">
                <a:latin typeface="Times New Roman" pitchFamily="18" charset="0"/>
                <a:cs typeface="Times New Roman" pitchFamily="18" charset="0"/>
              </a:rPr>
              <a:t>σπουδάζω</a:t>
            </a:r>
          </a:p>
          <a:p>
            <a:r>
              <a:rPr lang="en-US" sz="2000" smtClean="0">
                <a:latin typeface="Times New Roman" pitchFamily="18" charset="0"/>
                <a:cs typeface="Times New Roman" pitchFamily="18" charset="0"/>
              </a:rPr>
              <a:t>spoudazō</a:t>
            </a:r>
          </a:p>
          <a:p>
            <a:r>
              <a:rPr lang="en-US" sz="2000" b="1" smtClean="0">
                <a:latin typeface="Times New Roman" pitchFamily="18" charset="0"/>
                <a:cs typeface="Times New Roman" pitchFamily="18" charset="0"/>
              </a:rPr>
              <a:t>Total KJV Occurrences: 12</a:t>
            </a:r>
          </a:p>
          <a:p>
            <a:r>
              <a:rPr lang="en-US" sz="2000" b="1" smtClean="0">
                <a:latin typeface="Times New Roman" pitchFamily="18" charset="0"/>
                <a:cs typeface="Times New Roman" pitchFamily="18" charset="0"/>
              </a:rPr>
              <a:t>diligence, 2</a:t>
            </a:r>
          </a:p>
          <a:p>
            <a:r>
              <a:rPr lang="en-US" sz="2000" u="sng" smtClean="0">
                <a:latin typeface="Times New Roman" pitchFamily="18" charset="0"/>
                <a:cs typeface="Times New Roman" pitchFamily="18" charset="0"/>
              </a:rPr>
              <a:t>2Ti_4:9, 2Ti_4:21</a:t>
            </a:r>
          </a:p>
          <a:p>
            <a:r>
              <a:rPr lang="en-US" sz="2000" b="1" smtClean="0">
                <a:latin typeface="Times New Roman" pitchFamily="18" charset="0"/>
                <a:cs typeface="Times New Roman" pitchFamily="18" charset="0"/>
              </a:rPr>
              <a:t>diligent, 2</a:t>
            </a:r>
          </a:p>
          <a:p>
            <a:r>
              <a:rPr lang="en-US" sz="2000" u="sng" smtClean="0">
                <a:latin typeface="Times New Roman" pitchFamily="18" charset="0"/>
                <a:cs typeface="Times New Roman" pitchFamily="18" charset="0"/>
              </a:rPr>
              <a:t>Tit_3:12, 2Pe_3:14</a:t>
            </a:r>
          </a:p>
          <a:p>
            <a:r>
              <a:rPr lang="en-US" sz="2000" b="1" smtClean="0">
                <a:latin typeface="Times New Roman" pitchFamily="18" charset="0"/>
                <a:cs typeface="Times New Roman" pitchFamily="18" charset="0"/>
              </a:rPr>
              <a:t>do, 2</a:t>
            </a:r>
          </a:p>
          <a:p>
            <a:r>
              <a:rPr lang="en-US" sz="2000" u="sng" smtClean="0">
                <a:latin typeface="Times New Roman" pitchFamily="18" charset="0"/>
                <a:cs typeface="Times New Roman" pitchFamily="18" charset="0"/>
              </a:rPr>
              <a:t>2Ti_4:9, 2Ti_4:21</a:t>
            </a:r>
          </a:p>
        </p:txBody>
      </p:sp>
      <p:sp>
        <p:nvSpPr>
          <p:cNvPr id="13316" name="Content Placeholder 5"/>
          <p:cNvSpPr>
            <a:spLocks noGrp="1"/>
          </p:cNvSpPr>
          <p:nvPr>
            <p:ph sz="half" idx="2"/>
          </p:nvPr>
        </p:nvSpPr>
        <p:spPr/>
        <p:txBody>
          <a:bodyPr/>
          <a:lstStyle/>
          <a:p>
            <a:r>
              <a:rPr lang="en-US" sz="2000" b="1" smtClean="0">
                <a:latin typeface="Times New Roman" pitchFamily="18" charset="0"/>
                <a:cs typeface="Times New Roman" pitchFamily="18" charset="0"/>
              </a:rPr>
              <a:t>endeavour, 1</a:t>
            </a:r>
          </a:p>
          <a:p>
            <a:r>
              <a:rPr lang="en-US" sz="2000" u="sng" smtClean="0">
                <a:latin typeface="Times New Roman" pitchFamily="18" charset="0"/>
                <a:cs typeface="Times New Roman" pitchFamily="18" charset="0"/>
              </a:rPr>
              <a:t>2Pe_1:15</a:t>
            </a:r>
          </a:p>
          <a:p>
            <a:r>
              <a:rPr lang="en-US" sz="2000" b="1" smtClean="0">
                <a:latin typeface="Times New Roman" pitchFamily="18" charset="0"/>
                <a:cs typeface="Times New Roman" pitchFamily="18" charset="0"/>
              </a:rPr>
              <a:t>endeavoured, 1</a:t>
            </a:r>
          </a:p>
          <a:p>
            <a:r>
              <a:rPr lang="en-US" sz="2000" u="sng" smtClean="0">
                <a:latin typeface="Times New Roman" pitchFamily="18" charset="0"/>
                <a:cs typeface="Times New Roman" pitchFamily="18" charset="0"/>
              </a:rPr>
              <a:t>1Th_2:17</a:t>
            </a:r>
          </a:p>
          <a:p>
            <a:r>
              <a:rPr lang="en-US" sz="2000" b="1" smtClean="0">
                <a:latin typeface="Times New Roman" pitchFamily="18" charset="0"/>
                <a:cs typeface="Times New Roman" pitchFamily="18" charset="0"/>
              </a:rPr>
              <a:t>endeavouring, 1</a:t>
            </a:r>
          </a:p>
          <a:p>
            <a:r>
              <a:rPr lang="en-US" sz="2000" u="sng" smtClean="0">
                <a:latin typeface="Times New Roman" pitchFamily="18" charset="0"/>
                <a:cs typeface="Times New Roman" pitchFamily="18" charset="0"/>
              </a:rPr>
              <a:t>Eph_4:3</a:t>
            </a:r>
          </a:p>
          <a:p>
            <a:r>
              <a:rPr lang="en-US" sz="2000" b="1" smtClean="0">
                <a:latin typeface="Times New Roman" pitchFamily="18" charset="0"/>
                <a:cs typeface="Times New Roman" pitchFamily="18" charset="0"/>
              </a:rPr>
              <a:t>forward, 1</a:t>
            </a:r>
          </a:p>
          <a:p>
            <a:r>
              <a:rPr lang="en-US" sz="2000" u="sng" smtClean="0">
                <a:latin typeface="Times New Roman" pitchFamily="18" charset="0"/>
                <a:cs typeface="Times New Roman" pitchFamily="18" charset="0"/>
              </a:rPr>
              <a:t>Gal_2:10</a:t>
            </a:r>
          </a:p>
          <a:p>
            <a:r>
              <a:rPr lang="en-US" sz="2000" b="1" smtClean="0">
                <a:latin typeface="Times New Roman" pitchFamily="18" charset="0"/>
                <a:cs typeface="Times New Roman" pitchFamily="18" charset="0"/>
              </a:rPr>
              <a:t>labour, 1</a:t>
            </a:r>
          </a:p>
          <a:p>
            <a:r>
              <a:rPr lang="en-US" sz="2000" u="sng" smtClean="0">
                <a:latin typeface="Times New Roman" pitchFamily="18" charset="0"/>
                <a:cs typeface="Times New Roman" pitchFamily="18" charset="0"/>
              </a:rPr>
              <a:t>Heb_4:10-11 (2)</a:t>
            </a:r>
          </a:p>
          <a:p>
            <a:r>
              <a:rPr lang="en-US" sz="2000" b="1" smtClean="0">
                <a:latin typeface="Times New Roman" pitchFamily="18" charset="0"/>
                <a:cs typeface="Times New Roman" pitchFamily="18" charset="0"/>
              </a:rPr>
              <a:t>study, 1</a:t>
            </a:r>
          </a:p>
          <a:p>
            <a:r>
              <a:rPr lang="en-US" sz="2000" u="sng" smtClean="0">
                <a:latin typeface="Times New Roman" pitchFamily="18" charset="0"/>
                <a:cs typeface="Times New Roman" pitchFamily="18" charset="0"/>
              </a:rPr>
              <a:t>2Ti_2:15</a:t>
            </a:r>
            <a:endParaRPr lang="en-US" sz="20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i="1" dirty="0" smtClean="0">
                <a:latin typeface="Times New Roman" pitchFamily="18" charset="0"/>
                <a:cs typeface="Times New Roman" pitchFamily="18" charset="0"/>
              </a:rPr>
              <a:t>Romans 8:1-18</a:t>
            </a:r>
            <a:endParaRPr lang="en-US" i="1" dirty="0"/>
          </a:p>
        </p:txBody>
      </p:sp>
      <p:sp>
        <p:nvSpPr>
          <p:cNvPr id="3" name="Content Placeholder 2"/>
          <p:cNvSpPr>
            <a:spLocks noGrp="1"/>
          </p:cNvSpPr>
          <p:nvPr>
            <p:ph idx="1"/>
          </p:nvPr>
        </p:nvSpPr>
        <p:spPr>
          <a:xfrm>
            <a:off x="457200" y="1143000"/>
            <a:ext cx="8229600" cy="4983163"/>
          </a:xfrm>
        </p:spPr>
        <p:txBody>
          <a:bodyPr/>
          <a:lstStyle/>
          <a:p>
            <a:r>
              <a:rPr lang="en-US" sz="2200" i="1" dirty="0" smtClean="0">
                <a:latin typeface="Times New Roman" pitchFamily="18" charset="0"/>
                <a:cs typeface="Times New Roman" pitchFamily="18" charset="0"/>
              </a:rPr>
              <a:t>[There is] therefore now no condemnation to them which are in Christ Jesus, who walk not after the flesh, but after the Spirit. </a:t>
            </a:r>
          </a:p>
          <a:p>
            <a:r>
              <a:rPr lang="en-US" sz="2200" i="1" dirty="0" smtClean="0">
                <a:latin typeface="Times New Roman" pitchFamily="18" charset="0"/>
                <a:cs typeface="Times New Roman" pitchFamily="18" charset="0"/>
              </a:rPr>
              <a:t>Rom 8:2  For the law of the Spirit of life in Christ Jesus hath made me free from the law of sin and death. </a:t>
            </a:r>
          </a:p>
          <a:p>
            <a:r>
              <a:rPr lang="en-US" sz="2200" i="1" dirty="0" smtClean="0">
                <a:latin typeface="Times New Roman" pitchFamily="18" charset="0"/>
                <a:cs typeface="Times New Roman" pitchFamily="18" charset="0"/>
              </a:rPr>
              <a:t>Rom 8:3  For what the law could not do, in that it was weak through the flesh, God sending his own Son in the likeness of sinful flesh, and for sin, condemned sin in the flesh: </a:t>
            </a:r>
          </a:p>
          <a:p>
            <a:r>
              <a:rPr lang="en-US" sz="2200" i="1" dirty="0" smtClean="0">
                <a:latin typeface="Times New Roman" pitchFamily="18" charset="0"/>
                <a:cs typeface="Times New Roman" pitchFamily="18" charset="0"/>
              </a:rPr>
              <a:t>Rom 8:4  That the righteousness of the law might be fulfilled in us, who walk not after the flesh, but after the Spirit. </a:t>
            </a:r>
          </a:p>
          <a:p>
            <a:r>
              <a:rPr lang="en-US" sz="2200" i="1" dirty="0" smtClean="0">
                <a:latin typeface="Times New Roman" pitchFamily="18" charset="0"/>
                <a:cs typeface="Times New Roman" pitchFamily="18" charset="0"/>
              </a:rPr>
              <a:t>Rom 8:5  For they that are after the flesh do mind the things of the flesh; but they that are after the Spirit the things of the Spirit. </a:t>
            </a:r>
          </a:p>
          <a:p>
            <a:r>
              <a:rPr lang="en-US" sz="2200" i="1" dirty="0" smtClean="0">
                <a:latin typeface="Times New Roman" pitchFamily="18" charset="0"/>
                <a:cs typeface="Times New Roman" pitchFamily="18" charset="0"/>
              </a:rPr>
              <a:t>Rom 8:6  For to be carnally minded [is] death; but to be spiritually minded [is] life and peace.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i="1" dirty="0">
                <a:latin typeface="Times New Roman" pitchFamily="18" charset="0"/>
                <a:cs typeface="Times New Roman" pitchFamily="18" charset="0"/>
              </a:rPr>
              <a:t>Romans </a:t>
            </a:r>
            <a:r>
              <a:rPr lang="en-US" i="1" dirty="0" smtClean="0">
                <a:latin typeface="Times New Roman" pitchFamily="18" charset="0"/>
                <a:cs typeface="Times New Roman" pitchFamily="18" charset="0"/>
              </a:rPr>
              <a:t>8:1-18   cont.</a:t>
            </a:r>
            <a:endParaRPr lang="en-US" dirty="0"/>
          </a:p>
        </p:txBody>
      </p:sp>
      <p:sp>
        <p:nvSpPr>
          <p:cNvPr id="3" name="Content Placeholder 2"/>
          <p:cNvSpPr>
            <a:spLocks noGrp="1"/>
          </p:cNvSpPr>
          <p:nvPr>
            <p:ph idx="1"/>
          </p:nvPr>
        </p:nvSpPr>
        <p:spPr>
          <a:xfrm>
            <a:off x="457200" y="1219200"/>
            <a:ext cx="8229600" cy="4906963"/>
          </a:xfrm>
        </p:spPr>
        <p:txBody>
          <a:bodyPr/>
          <a:lstStyle/>
          <a:p>
            <a:r>
              <a:rPr lang="en-US" sz="2200" i="1" dirty="0">
                <a:latin typeface="Times New Roman" pitchFamily="18" charset="0"/>
                <a:cs typeface="Times New Roman" pitchFamily="18" charset="0"/>
              </a:rPr>
              <a:t>Rom 8:7  Because the carnal mind [is] enmity against God: for it is not subject to the law of God, neither indeed can be. </a:t>
            </a:r>
          </a:p>
          <a:p>
            <a:r>
              <a:rPr lang="en-US" sz="2200" i="1" dirty="0">
                <a:latin typeface="Times New Roman" pitchFamily="18" charset="0"/>
                <a:cs typeface="Times New Roman" pitchFamily="18" charset="0"/>
              </a:rPr>
              <a:t>Rom 8:8  So then they that are in the flesh cannot please God. </a:t>
            </a:r>
          </a:p>
          <a:p>
            <a:r>
              <a:rPr lang="en-US" sz="2200" i="1" dirty="0">
                <a:latin typeface="Times New Roman" pitchFamily="18" charset="0"/>
                <a:cs typeface="Times New Roman" pitchFamily="18" charset="0"/>
              </a:rPr>
              <a:t>Rom 8:9  But ye are not in the flesh, but in the Spirit, if so be that the Spirit of God dwell in you. Now if any man have not the Spirit of Christ, he is none of his. </a:t>
            </a:r>
          </a:p>
          <a:p>
            <a:r>
              <a:rPr lang="en-US" sz="2200" i="1" dirty="0">
                <a:latin typeface="Times New Roman" pitchFamily="18" charset="0"/>
                <a:cs typeface="Times New Roman" pitchFamily="18" charset="0"/>
              </a:rPr>
              <a:t>Rom 8:10  And if Christ [be] in you, the body [is] dead because of sin; but the Spirit [is] life because of righteousness. </a:t>
            </a:r>
          </a:p>
          <a:p>
            <a:r>
              <a:rPr lang="en-US" sz="2200" i="1" dirty="0">
                <a:latin typeface="Times New Roman" pitchFamily="18" charset="0"/>
                <a:cs typeface="Times New Roman" pitchFamily="18" charset="0"/>
              </a:rPr>
              <a:t>Rom 8:11  But if the Spirit of him that raised up Jesus from the dead dwell in you, he that raised up Christ from the dead shall also quicken your mortal bodies by his Spirit that </a:t>
            </a:r>
            <a:r>
              <a:rPr lang="en-US" sz="2200" i="1" dirty="0" err="1">
                <a:latin typeface="Times New Roman" pitchFamily="18" charset="0"/>
                <a:cs typeface="Times New Roman" pitchFamily="18" charset="0"/>
              </a:rPr>
              <a:t>dwelleth</a:t>
            </a:r>
            <a:r>
              <a:rPr lang="en-US" sz="2200" i="1" dirty="0">
                <a:latin typeface="Times New Roman" pitchFamily="18" charset="0"/>
                <a:cs typeface="Times New Roman" pitchFamily="18" charset="0"/>
              </a:rPr>
              <a:t> in you. </a:t>
            </a:r>
          </a:p>
          <a:p>
            <a:r>
              <a:rPr lang="en-US" sz="2200" i="1" dirty="0">
                <a:latin typeface="Times New Roman" pitchFamily="18" charset="0"/>
                <a:cs typeface="Times New Roman" pitchFamily="18" charset="0"/>
              </a:rPr>
              <a:t>Rom 8:12  Therefore, brethren, we are debtors, not to the flesh, to live after the flesh. </a:t>
            </a:r>
          </a:p>
          <a:p>
            <a:endParaRPr lang="en-US" dirty="0"/>
          </a:p>
        </p:txBody>
      </p:sp>
    </p:spTree>
    <p:extLst>
      <p:ext uri="{BB962C8B-B14F-4D97-AF65-F5344CB8AC3E}">
        <p14:creationId xmlns:p14="http://schemas.microsoft.com/office/powerpoint/2010/main" val="4162286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i="1" smtClean="0">
                <a:latin typeface="Times New Roman" pitchFamily="18" charset="0"/>
              </a:rPr>
              <a:t>Bible Study</a:t>
            </a:r>
          </a:p>
        </p:txBody>
      </p:sp>
      <p:sp>
        <p:nvSpPr>
          <p:cNvPr id="7171" name="Rectangle 3"/>
          <p:cNvSpPr>
            <a:spLocks noGrp="1" noChangeArrowheads="1"/>
          </p:cNvSpPr>
          <p:nvPr>
            <p:ph type="body" idx="1"/>
          </p:nvPr>
        </p:nvSpPr>
        <p:spPr>
          <a:xfrm>
            <a:off x="457200" y="2514600"/>
            <a:ext cx="8229600" cy="3611563"/>
          </a:xfrm>
        </p:spPr>
        <p:txBody>
          <a:bodyPr/>
          <a:lstStyle/>
          <a:p>
            <a:pPr eaLnBrk="1" hangingPunct="1"/>
            <a:r>
              <a:rPr lang="en-US" i="1" dirty="0" smtClean="0">
                <a:latin typeface="Times New Roman" pitchFamily="18" charset="0"/>
              </a:rPr>
              <a:t>II Timothy 2.15 says, Study to show thyself approved unto God, a workman that </a:t>
            </a:r>
            <a:r>
              <a:rPr lang="en-US" i="1" dirty="0" err="1" smtClean="0">
                <a:latin typeface="Times New Roman" pitchFamily="18" charset="0"/>
              </a:rPr>
              <a:t>needeth</a:t>
            </a:r>
            <a:r>
              <a:rPr lang="en-US" i="1" dirty="0" smtClean="0">
                <a:latin typeface="Times New Roman" pitchFamily="18" charset="0"/>
              </a:rPr>
              <a:t> not to be ashamed, rightly dividing the Word of Truth.</a:t>
            </a:r>
          </a:p>
          <a:p>
            <a:pPr eaLnBrk="1" hangingPunct="1"/>
            <a:endParaRPr lang="en-US" i="1" dirty="0" smtClean="0">
              <a:latin typeface="Times New Roman" pitchFamily="18" charset="0"/>
            </a:endParaRPr>
          </a:p>
          <a:p>
            <a:pPr eaLnBrk="1" hangingPunct="1"/>
            <a:r>
              <a:rPr lang="en-US" i="1" dirty="0" smtClean="0">
                <a:latin typeface="Times New Roman" pitchFamily="18" charset="0"/>
              </a:rPr>
              <a:t>Growing in the Lord, II Timothy 3.1-9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i="1" dirty="0">
                <a:latin typeface="Times New Roman" pitchFamily="18" charset="0"/>
                <a:cs typeface="Times New Roman" pitchFamily="18" charset="0"/>
              </a:rPr>
              <a:t>Romans 8:1-18   cont.</a:t>
            </a:r>
            <a:endParaRPr lang="en-US" dirty="0"/>
          </a:p>
        </p:txBody>
      </p:sp>
      <p:sp>
        <p:nvSpPr>
          <p:cNvPr id="3" name="Content Placeholder 2"/>
          <p:cNvSpPr>
            <a:spLocks noGrp="1"/>
          </p:cNvSpPr>
          <p:nvPr>
            <p:ph idx="1"/>
          </p:nvPr>
        </p:nvSpPr>
        <p:spPr>
          <a:xfrm>
            <a:off x="457200" y="1066800"/>
            <a:ext cx="8229600" cy="5410200"/>
          </a:xfrm>
        </p:spPr>
        <p:txBody>
          <a:bodyPr/>
          <a:lstStyle/>
          <a:p>
            <a:r>
              <a:rPr lang="en-US" sz="2200" i="1" dirty="0">
                <a:latin typeface="Times New Roman" pitchFamily="18" charset="0"/>
                <a:cs typeface="Times New Roman" pitchFamily="18" charset="0"/>
              </a:rPr>
              <a:t>Rom 8:13  For if ye live after the flesh, ye shall die: but if ye through the Spirit do mortify the deeds of the body, ye shall live. </a:t>
            </a:r>
          </a:p>
          <a:p>
            <a:r>
              <a:rPr lang="en-US" sz="2200" i="1" dirty="0">
                <a:latin typeface="Times New Roman" pitchFamily="18" charset="0"/>
                <a:cs typeface="Times New Roman" pitchFamily="18" charset="0"/>
              </a:rPr>
              <a:t>Rom 8:14  For as many as are led by the Spirit of God, they are the sons of God. </a:t>
            </a:r>
          </a:p>
          <a:p>
            <a:r>
              <a:rPr lang="en-US" sz="2200" i="1" dirty="0">
                <a:latin typeface="Times New Roman" pitchFamily="18" charset="0"/>
                <a:cs typeface="Times New Roman" pitchFamily="18" charset="0"/>
              </a:rPr>
              <a:t>Rom 8:15  For ye have not received the spirit of bondage again to fear; but ye have received the Spirit of adoption, whereby we cry, Abba, Father. </a:t>
            </a:r>
          </a:p>
          <a:p>
            <a:r>
              <a:rPr lang="en-US" sz="2200" i="1" dirty="0">
                <a:latin typeface="Times New Roman" pitchFamily="18" charset="0"/>
                <a:cs typeface="Times New Roman" pitchFamily="18" charset="0"/>
              </a:rPr>
              <a:t>Rom 8:16  The Spirit itself </a:t>
            </a:r>
            <a:r>
              <a:rPr lang="en-US" sz="2200" i="1" dirty="0" err="1">
                <a:latin typeface="Times New Roman" pitchFamily="18" charset="0"/>
                <a:cs typeface="Times New Roman" pitchFamily="18" charset="0"/>
              </a:rPr>
              <a:t>beareth</a:t>
            </a:r>
            <a:r>
              <a:rPr lang="en-US" sz="2200" i="1" dirty="0">
                <a:latin typeface="Times New Roman" pitchFamily="18" charset="0"/>
                <a:cs typeface="Times New Roman" pitchFamily="18" charset="0"/>
              </a:rPr>
              <a:t> witness with our spirit, that we are the children of God: </a:t>
            </a:r>
          </a:p>
          <a:p>
            <a:r>
              <a:rPr lang="en-US" sz="2200" i="1" dirty="0">
                <a:latin typeface="Times New Roman" pitchFamily="18" charset="0"/>
                <a:cs typeface="Times New Roman" pitchFamily="18" charset="0"/>
              </a:rPr>
              <a:t>Rom 8:17  And if children, then heirs; heirs of God, and joint-heirs with Christ; if so be that we suffer with [him], that we may be also glorified together. </a:t>
            </a:r>
          </a:p>
          <a:p>
            <a:r>
              <a:rPr lang="en-US" sz="2200" i="1" dirty="0">
                <a:latin typeface="Times New Roman" pitchFamily="18" charset="0"/>
                <a:cs typeface="Times New Roman" pitchFamily="18" charset="0"/>
              </a:rPr>
              <a:t>Rom 8:18  For I reckon that the sufferings of this present time [are] not worthy [to be compared] with the glory which shall be revealed in us. </a:t>
            </a:r>
          </a:p>
          <a:p>
            <a:endParaRPr lang="en-US" dirty="0"/>
          </a:p>
        </p:txBody>
      </p:sp>
    </p:spTree>
    <p:extLst>
      <p:ext uri="{BB962C8B-B14F-4D97-AF65-F5344CB8AC3E}">
        <p14:creationId xmlns:p14="http://schemas.microsoft.com/office/powerpoint/2010/main" val="12191725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Galatians 1.15-20</a:t>
            </a:r>
            <a:endParaRPr lang="en-US" dirty="0"/>
          </a:p>
        </p:txBody>
      </p:sp>
      <p:sp>
        <p:nvSpPr>
          <p:cNvPr id="3" name="Content Placeholder 2"/>
          <p:cNvSpPr>
            <a:spLocks noGrp="1"/>
          </p:cNvSpPr>
          <p:nvPr>
            <p:ph idx="1"/>
          </p:nvPr>
        </p:nvSpPr>
        <p:spPr>
          <a:xfrm>
            <a:off x="457200" y="1371600"/>
            <a:ext cx="8229600" cy="4754563"/>
          </a:xfrm>
        </p:spPr>
        <p:txBody>
          <a:bodyPr/>
          <a:lstStyle/>
          <a:p>
            <a:r>
              <a:rPr lang="en-US" sz="2200" i="1" dirty="0">
                <a:latin typeface="Times New Roman" pitchFamily="18" charset="0"/>
                <a:cs typeface="Times New Roman" pitchFamily="18" charset="0"/>
              </a:rPr>
              <a:t>Gal 1:15  But when it pleased God, who separated me from my mother's womb, and called [me] by his grace, </a:t>
            </a:r>
          </a:p>
          <a:p>
            <a:r>
              <a:rPr lang="en-US" sz="2200" i="1" dirty="0">
                <a:latin typeface="Times New Roman" pitchFamily="18" charset="0"/>
                <a:cs typeface="Times New Roman" pitchFamily="18" charset="0"/>
              </a:rPr>
              <a:t>Gal 1:16  To reveal his Son in me, that I might preach him among the heathen; immediately I conferred not with flesh and blood: </a:t>
            </a:r>
          </a:p>
          <a:p>
            <a:r>
              <a:rPr lang="en-US" sz="2200" i="1" dirty="0">
                <a:latin typeface="Times New Roman" pitchFamily="18" charset="0"/>
                <a:cs typeface="Times New Roman" pitchFamily="18" charset="0"/>
              </a:rPr>
              <a:t>Gal 1:17  Neither went I up to Jerusalem to them which were apostles before me; but I went into Arabia, and returned again unto Damascus. </a:t>
            </a:r>
          </a:p>
          <a:p>
            <a:r>
              <a:rPr lang="en-US" sz="2200" i="1" dirty="0">
                <a:latin typeface="Times New Roman" pitchFamily="18" charset="0"/>
                <a:cs typeface="Times New Roman" pitchFamily="18" charset="0"/>
              </a:rPr>
              <a:t>Gal 1:18  Then after three years I went up to Jerusalem to see Peter, and abode with him fifteen days. </a:t>
            </a:r>
          </a:p>
          <a:p>
            <a:r>
              <a:rPr lang="en-US" sz="2200" i="1" dirty="0">
                <a:latin typeface="Times New Roman" pitchFamily="18" charset="0"/>
                <a:cs typeface="Times New Roman" pitchFamily="18" charset="0"/>
              </a:rPr>
              <a:t>Gal 1:19  But other of the apostles saw I none, save James the Lord's brother. </a:t>
            </a:r>
          </a:p>
          <a:p>
            <a:r>
              <a:rPr lang="en-US" sz="2200" i="1" dirty="0">
                <a:latin typeface="Times New Roman" pitchFamily="18" charset="0"/>
                <a:cs typeface="Times New Roman" pitchFamily="18" charset="0"/>
              </a:rPr>
              <a:t>Gal 1:20  Now the things which I write unto you, behold, before God, I lie not.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latin typeface="Times New Roman" pitchFamily="18" charset="0"/>
                <a:cs typeface="Times New Roman" pitchFamily="18" charset="0"/>
              </a:rPr>
              <a:t>Galatians </a:t>
            </a:r>
            <a:r>
              <a:rPr lang="en-US" i="1" dirty="0" smtClean="0">
                <a:latin typeface="Times New Roman" pitchFamily="18" charset="0"/>
                <a:cs typeface="Times New Roman" pitchFamily="18" charset="0"/>
              </a:rPr>
              <a:t>1.21-24</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Gal 1:21  Afterwards I came into the regions of Syria and Cilicia; </a:t>
            </a:r>
          </a:p>
          <a:p>
            <a:r>
              <a:rPr lang="en-US" i="1" dirty="0" smtClean="0">
                <a:latin typeface="Times New Roman" pitchFamily="18" charset="0"/>
                <a:cs typeface="Times New Roman" pitchFamily="18" charset="0"/>
              </a:rPr>
              <a:t>Gal 1:22  And was unknown by face unto the churches of Judaea which were in Christ: </a:t>
            </a:r>
          </a:p>
          <a:p>
            <a:r>
              <a:rPr lang="en-US" i="1" dirty="0" smtClean="0">
                <a:latin typeface="Times New Roman" pitchFamily="18" charset="0"/>
                <a:cs typeface="Times New Roman" pitchFamily="18" charset="0"/>
              </a:rPr>
              <a:t>Gal 1:23  But they had heard only, That he which persecuted us in times past now </a:t>
            </a:r>
            <a:r>
              <a:rPr lang="en-US" i="1" dirty="0" err="1" smtClean="0">
                <a:latin typeface="Times New Roman" pitchFamily="18" charset="0"/>
                <a:cs typeface="Times New Roman" pitchFamily="18" charset="0"/>
              </a:rPr>
              <a:t>preacheth</a:t>
            </a:r>
            <a:r>
              <a:rPr lang="en-US" i="1" dirty="0" smtClean="0">
                <a:latin typeface="Times New Roman" pitchFamily="18" charset="0"/>
                <a:cs typeface="Times New Roman" pitchFamily="18" charset="0"/>
              </a:rPr>
              <a:t> the faith which once he destroyed. </a:t>
            </a:r>
          </a:p>
          <a:p>
            <a:r>
              <a:rPr lang="en-US" i="1" dirty="0" smtClean="0">
                <a:latin typeface="Times New Roman" pitchFamily="18" charset="0"/>
                <a:cs typeface="Times New Roman" pitchFamily="18" charset="0"/>
              </a:rPr>
              <a:t>Gal 1:24  And they glorified God in me.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16.13</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i="1" dirty="0" err="1" smtClean="0">
                <a:latin typeface="Times New Roman" pitchFamily="18" charset="0"/>
                <a:cs typeface="Times New Roman" pitchFamily="18" charset="0"/>
              </a:rPr>
              <a:t>Joh</a:t>
            </a:r>
            <a:r>
              <a:rPr lang="en-US" i="1" dirty="0" smtClean="0">
                <a:latin typeface="Times New Roman" pitchFamily="18" charset="0"/>
                <a:cs typeface="Times New Roman" pitchFamily="18" charset="0"/>
              </a:rPr>
              <a:t> 16:12  I have yet many things to say unto you, but ye cannot bear them now. </a:t>
            </a:r>
          </a:p>
          <a:p>
            <a:r>
              <a:rPr lang="en-US" i="1" dirty="0" err="1" smtClean="0">
                <a:latin typeface="Times New Roman" pitchFamily="18" charset="0"/>
                <a:cs typeface="Times New Roman" pitchFamily="18" charset="0"/>
              </a:rPr>
              <a:t>Joh</a:t>
            </a:r>
            <a:r>
              <a:rPr lang="en-US" i="1" dirty="0" smtClean="0">
                <a:latin typeface="Times New Roman" pitchFamily="18" charset="0"/>
                <a:cs typeface="Times New Roman" pitchFamily="18" charset="0"/>
              </a:rPr>
              <a:t> 16:13  Howbeit when he, the Spirit of truth, is come, he will guide you into all truth: for he shall not speak of himself; but whatsoever he shall hear, [that] shall he speak: and he will </a:t>
            </a:r>
            <a:r>
              <a:rPr lang="en-US" i="1" dirty="0" err="1" smtClean="0">
                <a:latin typeface="Times New Roman" pitchFamily="18" charset="0"/>
                <a:cs typeface="Times New Roman" pitchFamily="18" charset="0"/>
              </a:rPr>
              <a:t>shew</a:t>
            </a:r>
            <a:r>
              <a:rPr lang="en-US" i="1" dirty="0" smtClean="0">
                <a:latin typeface="Times New Roman" pitchFamily="18" charset="0"/>
                <a:cs typeface="Times New Roman" pitchFamily="18" charset="0"/>
              </a:rPr>
              <a:t> you things to come. </a:t>
            </a:r>
          </a:p>
          <a:p>
            <a:r>
              <a:rPr lang="en-US" i="1" dirty="0" err="1" smtClean="0">
                <a:latin typeface="Times New Roman" pitchFamily="18" charset="0"/>
                <a:cs typeface="Times New Roman" pitchFamily="18" charset="0"/>
              </a:rPr>
              <a:t>Joh</a:t>
            </a:r>
            <a:r>
              <a:rPr lang="en-US" i="1" dirty="0" smtClean="0">
                <a:latin typeface="Times New Roman" pitchFamily="18" charset="0"/>
                <a:cs typeface="Times New Roman" pitchFamily="18" charset="0"/>
              </a:rPr>
              <a:t> 16:14  He shall glorify me: for he shall receive of mine, and shall </a:t>
            </a:r>
            <a:r>
              <a:rPr lang="en-US" i="1" dirty="0" err="1" smtClean="0">
                <a:latin typeface="Times New Roman" pitchFamily="18" charset="0"/>
                <a:cs typeface="Times New Roman" pitchFamily="18" charset="0"/>
              </a:rPr>
              <a:t>shew</a:t>
            </a:r>
            <a:r>
              <a:rPr lang="en-US" i="1" dirty="0" smtClean="0">
                <a:latin typeface="Times New Roman" pitchFamily="18" charset="0"/>
                <a:cs typeface="Times New Roman" pitchFamily="18" charset="0"/>
              </a:rPr>
              <a:t> [it] unto you.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Study the Bible</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It is important to have a time for the Lord, establishing a time to pray (listening to the Lord as well as talking to Him) and to read the Holy Bible, His Word for you with</a:t>
            </a:r>
          </a:p>
          <a:p>
            <a:pPr lvl="1"/>
            <a:r>
              <a:rPr lang="en-US" i="1" dirty="0" smtClean="0">
                <a:latin typeface="Times New Roman" pitchFamily="18" charset="0"/>
                <a:cs typeface="Times New Roman" pitchFamily="18" charset="0"/>
              </a:rPr>
              <a:t>Open eyes to see Jesus</a:t>
            </a:r>
          </a:p>
          <a:p>
            <a:pPr lvl="1"/>
            <a:r>
              <a:rPr lang="en-US" i="1" dirty="0" smtClean="0">
                <a:latin typeface="Times New Roman" pitchFamily="18" charset="0"/>
                <a:cs typeface="Times New Roman" pitchFamily="18" charset="0"/>
              </a:rPr>
              <a:t>Open ears to hear Jesus</a:t>
            </a:r>
          </a:p>
          <a:p>
            <a:pPr lvl="1"/>
            <a:r>
              <a:rPr lang="en-US" i="1" dirty="0" smtClean="0">
                <a:latin typeface="Times New Roman" pitchFamily="18" charset="0"/>
                <a:cs typeface="Times New Roman" pitchFamily="18" charset="0"/>
              </a:rPr>
              <a:t>Open heart to receive Jesus and His Word</a:t>
            </a:r>
            <a:endParaRPr lang="en-US" i="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533400"/>
            <a:ext cx="8229600" cy="1143000"/>
          </a:xfrm>
        </p:spPr>
        <p:txBody>
          <a:bodyPr/>
          <a:lstStyle/>
          <a:p>
            <a:pPr eaLnBrk="1" hangingPunct="1"/>
            <a:r>
              <a:rPr lang="en-US" i="1" smtClean="0">
                <a:latin typeface="Times New Roman" pitchFamily="18" charset="0"/>
              </a:rPr>
              <a:t>Bible Study</a:t>
            </a:r>
          </a:p>
        </p:txBody>
      </p:sp>
      <p:sp>
        <p:nvSpPr>
          <p:cNvPr id="14339" name="Rectangle 3"/>
          <p:cNvSpPr>
            <a:spLocks noGrp="1" noChangeArrowheads="1"/>
          </p:cNvSpPr>
          <p:nvPr>
            <p:ph type="body" idx="1"/>
          </p:nvPr>
        </p:nvSpPr>
        <p:spPr>
          <a:xfrm>
            <a:off x="914400" y="2209800"/>
            <a:ext cx="7772400" cy="3916363"/>
          </a:xfrm>
        </p:spPr>
        <p:txBody>
          <a:bodyPr/>
          <a:lstStyle/>
          <a:p>
            <a:pPr eaLnBrk="1" hangingPunct="1">
              <a:lnSpc>
                <a:spcPct val="90000"/>
              </a:lnSpc>
            </a:pPr>
            <a:r>
              <a:rPr lang="en-US" i="1" dirty="0" smtClean="0">
                <a:latin typeface="Times New Roman" pitchFamily="18" charset="0"/>
              </a:rPr>
              <a:t>Is not </a:t>
            </a:r>
          </a:p>
          <a:p>
            <a:pPr lvl="1" eaLnBrk="1" hangingPunct="1">
              <a:lnSpc>
                <a:spcPct val="90000"/>
              </a:lnSpc>
            </a:pPr>
            <a:r>
              <a:rPr lang="en-US" i="1" dirty="0" smtClean="0">
                <a:latin typeface="Times New Roman" pitchFamily="18" charset="0"/>
              </a:rPr>
              <a:t>John 5.39-44</a:t>
            </a:r>
          </a:p>
          <a:p>
            <a:pPr lvl="1" eaLnBrk="1" hangingPunct="1">
              <a:lnSpc>
                <a:spcPct val="90000"/>
              </a:lnSpc>
              <a:buFontTx/>
              <a:buNone/>
            </a:pPr>
            <a:endParaRPr lang="en-US" i="1" dirty="0" smtClean="0">
              <a:latin typeface="Times New Roman" pitchFamily="18" charset="0"/>
            </a:endParaRPr>
          </a:p>
          <a:p>
            <a:pPr eaLnBrk="1" hangingPunct="1">
              <a:lnSpc>
                <a:spcPct val="90000"/>
              </a:lnSpc>
            </a:pPr>
            <a:r>
              <a:rPr lang="en-US" i="1" dirty="0" smtClean="0">
                <a:latin typeface="Times New Roman" pitchFamily="18" charset="0"/>
              </a:rPr>
              <a:t>Is not </a:t>
            </a:r>
          </a:p>
          <a:p>
            <a:pPr lvl="1" eaLnBrk="1" hangingPunct="1">
              <a:lnSpc>
                <a:spcPct val="90000"/>
              </a:lnSpc>
            </a:pPr>
            <a:r>
              <a:rPr lang="en-US" i="1" dirty="0" smtClean="0">
                <a:latin typeface="Times New Roman" pitchFamily="18" charset="0"/>
              </a:rPr>
              <a:t>II Peter 1.16-21 </a:t>
            </a:r>
          </a:p>
          <a:p>
            <a:pPr lvl="2" eaLnBrk="1" hangingPunct="1">
              <a:lnSpc>
                <a:spcPct val="90000"/>
              </a:lnSpc>
            </a:pPr>
            <a:r>
              <a:rPr lang="en-US" i="1" dirty="0" smtClean="0">
                <a:latin typeface="Times New Roman" pitchFamily="18" charset="0"/>
              </a:rPr>
              <a:t>For individual interpretation</a:t>
            </a:r>
          </a:p>
          <a:p>
            <a:pPr lvl="2" eaLnBrk="1" hangingPunct="1">
              <a:lnSpc>
                <a:spcPct val="90000"/>
              </a:lnSpc>
            </a:pPr>
            <a:r>
              <a:rPr lang="en-US" sz="2100" i="1" dirty="0" smtClean="0">
                <a:latin typeface="Times New Roman" pitchFamily="18" charset="0"/>
              </a:rPr>
              <a:t>Note: prophecy is speaking forth the truth of God </a:t>
            </a:r>
          </a:p>
          <a:p>
            <a:pPr lvl="4" eaLnBrk="1" hangingPunct="1">
              <a:lnSpc>
                <a:spcPct val="90000"/>
              </a:lnSpc>
            </a:pPr>
            <a:r>
              <a:rPr lang="en-US" sz="1900" i="1" dirty="0" smtClean="0">
                <a:latin typeface="Times New Roman" pitchFamily="18" charset="0"/>
              </a:rPr>
              <a:t>in Christ Jesus</a:t>
            </a:r>
          </a:p>
          <a:p>
            <a:pPr lvl="4" eaLnBrk="1" hangingPunct="1">
              <a:lnSpc>
                <a:spcPct val="90000"/>
              </a:lnSpc>
            </a:pPr>
            <a:r>
              <a:rPr lang="en-US" sz="1900" i="1" dirty="0" smtClean="0">
                <a:latin typeface="Times New Roman" pitchFamily="18" charset="0"/>
              </a:rPr>
              <a:t>by the Holy Spirit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smtClean="0">
                <a:latin typeface="Times New Roman" pitchFamily="18" charset="0"/>
                <a:cs typeface="Times New Roman" pitchFamily="18" charset="0"/>
              </a:rPr>
              <a:t>II Corinthians </a:t>
            </a:r>
            <a:r>
              <a:rPr lang="en-US" i="1" dirty="0" smtClean="0">
                <a:latin typeface="Times New Roman" pitchFamily="18" charset="0"/>
                <a:cs typeface="Times New Roman" pitchFamily="18" charset="0"/>
              </a:rPr>
              <a:t>2:14-17</a:t>
            </a:r>
            <a:endParaRPr lang="en-US" dirty="0"/>
          </a:p>
        </p:txBody>
      </p:sp>
      <p:sp>
        <p:nvSpPr>
          <p:cNvPr id="3" name="Content Placeholder 2"/>
          <p:cNvSpPr>
            <a:spLocks noGrp="1"/>
          </p:cNvSpPr>
          <p:nvPr>
            <p:ph idx="1"/>
          </p:nvPr>
        </p:nvSpPr>
        <p:spPr/>
        <p:txBody>
          <a:bodyPr/>
          <a:lstStyle/>
          <a:p>
            <a:r>
              <a:rPr lang="en-US" sz="2400" i="1" dirty="0" smtClean="0">
                <a:latin typeface="Times New Roman" pitchFamily="18" charset="0"/>
                <a:cs typeface="Times New Roman" pitchFamily="18" charset="0"/>
              </a:rPr>
              <a:t>Now thanks [be] unto God, which always </a:t>
            </a:r>
            <a:r>
              <a:rPr lang="en-US" sz="2400" i="1" dirty="0" err="1" smtClean="0">
                <a:latin typeface="Times New Roman" pitchFamily="18" charset="0"/>
                <a:cs typeface="Times New Roman" pitchFamily="18" charset="0"/>
              </a:rPr>
              <a:t>causeth</a:t>
            </a:r>
            <a:r>
              <a:rPr lang="en-US" sz="2400" i="1" dirty="0" smtClean="0">
                <a:latin typeface="Times New Roman" pitchFamily="18" charset="0"/>
                <a:cs typeface="Times New Roman" pitchFamily="18" charset="0"/>
              </a:rPr>
              <a:t> us to triumph in Christ, and </a:t>
            </a:r>
            <a:r>
              <a:rPr lang="en-US" sz="2400" i="1" dirty="0" err="1" smtClean="0">
                <a:latin typeface="Times New Roman" pitchFamily="18" charset="0"/>
                <a:cs typeface="Times New Roman" pitchFamily="18" charset="0"/>
              </a:rPr>
              <a:t>maketh</a:t>
            </a:r>
            <a:r>
              <a:rPr lang="en-US" sz="2400" i="1" dirty="0" smtClean="0">
                <a:latin typeface="Times New Roman" pitchFamily="18" charset="0"/>
                <a:cs typeface="Times New Roman" pitchFamily="18" charset="0"/>
              </a:rPr>
              <a:t> manifest the </a:t>
            </a:r>
            <a:r>
              <a:rPr lang="en-US" sz="2400" i="1" dirty="0" err="1" smtClean="0">
                <a:latin typeface="Times New Roman" pitchFamily="18" charset="0"/>
                <a:cs typeface="Times New Roman" pitchFamily="18" charset="0"/>
              </a:rPr>
              <a:t>savour</a:t>
            </a:r>
            <a:r>
              <a:rPr lang="en-US" sz="2400" i="1" dirty="0" smtClean="0">
                <a:latin typeface="Times New Roman" pitchFamily="18" charset="0"/>
                <a:cs typeface="Times New Roman" pitchFamily="18" charset="0"/>
              </a:rPr>
              <a:t> of his knowledge by us in every place. </a:t>
            </a:r>
          </a:p>
          <a:p>
            <a:r>
              <a:rPr lang="en-US" sz="2400" i="1" dirty="0" smtClean="0">
                <a:latin typeface="Times New Roman" pitchFamily="18" charset="0"/>
                <a:cs typeface="Times New Roman" pitchFamily="18" charset="0"/>
              </a:rPr>
              <a:t>2Co 2:15  For we are unto God a sweet </a:t>
            </a:r>
            <a:r>
              <a:rPr lang="en-US" sz="2400" i="1" dirty="0" err="1" smtClean="0">
                <a:latin typeface="Times New Roman" pitchFamily="18" charset="0"/>
                <a:cs typeface="Times New Roman" pitchFamily="18" charset="0"/>
              </a:rPr>
              <a:t>savour</a:t>
            </a:r>
            <a:r>
              <a:rPr lang="en-US" sz="2400" i="1" dirty="0" smtClean="0">
                <a:latin typeface="Times New Roman" pitchFamily="18" charset="0"/>
                <a:cs typeface="Times New Roman" pitchFamily="18" charset="0"/>
              </a:rPr>
              <a:t> of Christ, in them that are saved, and in them that perish: </a:t>
            </a:r>
          </a:p>
          <a:p>
            <a:r>
              <a:rPr lang="en-US" sz="2400" i="1" dirty="0" smtClean="0">
                <a:latin typeface="Times New Roman" pitchFamily="18" charset="0"/>
                <a:cs typeface="Times New Roman" pitchFamily="18" charset="0"/>
              </a:rPr>
              <a:t>2Co 2:16  To the one [we are] the </a:t>
            </a:r>
            <a:r>
              <a:rPr lang="en-US" sz="2400" i="1" dirty="0" err="1" smtClean="0">
                <a:latin typeface="Times New Roman" pitchFamily="18" charset="0"/>
                <a:cs typeface="Times New Roman" pitchFamily="18" charset="0"/>
              </a:rPr>
              <a:t>savour</a:t>
            </a:r>
            <a:r>
              <a:rPr lang="en-US" sz="2400" i="1" dirty="0" smtClean="0">
                <a:latin typeface="Times New Roman" pitchFamily="18" charset="0"/>
                <a:cs typeface="Times New Roman" pitchFamily="18" charset="0"/>
              </a:rPr>
              <a:t> of death unto death; and to the other the </a:t>
            </a:r>
            <a:r>
              <a:rPr lang="en-US" sz="2400" i="1" dirty="0" err="1" smtClean="0">
                <a:latin typeface="Times New Roman" pitchFamily="18" charset="0"/>
                <a:cs typeface="Times New Roman" pitchFamily="18" charset="0"/>
              </a:rPr>
              <a:t>savour</a:t>
            </a:r>
            <a:r>
              <a:rPr lang="en-US" sz="2400" i="1" dirty="0" smtClean="0">
                <a:latin typeface="Times New Roman" pitchFamily="18" charset="0"/>
                <a:cs typeface="Times New Roman" pitchFamily="18" charset="0"/>
              </a:rPr>
              <a:t> of life unto life. And who [is] sufficient for these things? </a:t>
            </a:r>
          </a:p>
          <a:p>
            <a:r>
              <a:rPr lang="en-US" sz="2400" i="1" dirty="0" smtClean="0">
                <a:latin typeface="Times New Roman" pitchFamily="18" charset="0"/>
                <a:cs typeface="Times New Roman" pitchFamily="18" charset="0"/>
              </a:rPr>
              <a:t>2Co 2:17  For we are not as many, which corrupt the word of God: but as of sincerity, but as of God, in the sight of God speak we in Christ.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i="1" dirty="0" smtClean="0">
                <a:latin typeface="Times New Roman" pitchFamily="18" charset="0"/>
                <a:cs typeface="Times New Roman" pitchFamily="18" charset="0"/>
              </a:rPr>
              <a:t>2Co 4:1  Therefore seeing we have this ministry, as we have received mercy, we faint not; </a:t>
            </a:r>
          </a:p>
          <a:p>
            <a:r>
              <a:rPr lang="en-US" sz="2400" i="1" dirty="0" smtClean="0">
                <a:latin typeface="Times New Roman" pitchFamily="18" charset="0"/>
                <a:cs typeface="Times New Roman" pitchFamily="18" charset="0"/>
              </a:rPr>
              <a:t>2Co 4:2  But have renounced the hidden things of dishonesty, not walking in craftiness, nor handling the word of God deceitfully; but by manifestation of the truth commending ourselves to every man's conscience in the sight of God. </a:t>
            </a:r>
          </a:p>
          <a:p>
            <a:r>
              <a:rPr lang="en-US" sz="2400" i="1" dirty="0" smtClean="0">
                <a:latin typeface="Times New Roman" pitchFamily="18" charset="0"/>
                <a:cs typeface="Times New Roman" pitchFamily="18" charset="0"/>
              </a:rPr>
              <a:t>2Co 4:3  But if our gospel be hid, it is hid to them that are lost: </a:t>
            </a:r>
          </a:p>
          <a:p>
            <a:r>
              <a:rPr lang="en-US" sz="2400" i="1" dirty="0" smtClean="0">
                <a:latin typeface="Times New Roman" pitchFamily="18" charset="0"/>
                <a:cs typeface="Times New Roman" pitchFamily="18" charset="0"/>
              </a:rPr>
              <a:t>2Co 4:4  In whom the god of this world hath blinded the minds of them which believe not, lest the light of the glorious gospel of Christ, who is the image of God, should shine unto them.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Bert </a:t>
            </a:r>
            <a:r>
              <a:rPr lang="en-US" dirty="0" err="1" smtClean="0"/>
              <a:t>Kjos</a:t>
            </a:r>
            <a:r>
              <a:rPr lang="en-US" dirty="0" smtClean="0"/>
              <a:t> article </a:t>
            </a:r>
          </a:p>
        </p:txBody>
      </p:sp>
      <p:sp>
        <p:nvSpPr>
          <p:cNvPr id="3" name="Content Placeholder 2"/>
          <p:cNvSpPr>
            <a:spLocks noGrp="1"/>
          </p:cNvSpPr>
          <p:nvPr>
            <p:ph idx="1"/>
          </p:nvPr>
        </p:nvSpPr>
        <p:spPr>
          <a:xfrm>
            <a:off x="457200" y="2057400"/>
            <a:ext cx="8229600" cy="4068763"/>
          </a:xfrm>
        </p:spPr>
        <p:txBody>
          <a:bodyPr/>
          <a:lstStyle/>
          <a:p>
            <a:r>
              <a:rPr lang="en-US" sz="2400" dirty="0" smtClean="0"/>
              <a:t>Throughout both Old and New Testaments, God forbids us to distort His Word.  </a:t>
            </a:r>
            <a:r>
              <a:rPr lang="en-US" sz="2400" b="1" dirty="0" smtClean="0"/>
              <a:t>Additions and deletions are strictly forbidden</a:t>
            </a:r>
            <a:r>
              <a:rPr lang="en-US" sz="2400" dirty="0" smtClean="0"/>
              <a:t> in Scriptures like Deuteronomy 4:2 and 12:32, Proverbs 30:6, Galatians 1:8-9 and Revelation 22:19. Acts 17:11 exhorts us to learn from the </a:t>
            </a:r>
            <a:r>
              <a:rPr lang="en-US" sz="2400" dirty="0" err="1" smtClean="0"/>
              <a:t>Bereans</a:t>
            </a:r>
            <a:r>
              <a:rPr lang="en-US" sz="2400" dirty="0" smtClean="0"/>
              <a:t> who "examined the Scriptures every day to see if what Paul said was true." </a:t>
            </a:r>
          </a:p>
          <a:p>
            <a:r>
              <a:rPr lang="en-US" sz="2400" dirty="0" smtClean="0"/>
              <a:t>Eugene Peterson would probably agree. His own interpretation of 2 Corinthians 4:2 holds him accountable to this timeless standard:</a:t>
            </a:r>
            <a:r>
              <a:rPr lang="en-US" sz="2800" dirty="0" smtClean="0"/>
              <a:t>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Apex</Template>
  <TotalTime>268</TotalTime>
  <Words>3128</Words>
  <Application>Microsoft Office PowerPoint</Application>
  <PresentationFormat>On-screen Show (4:3)</PresentationFormat>
  <Paragraphs>229</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Default Design</vt:lpstr>
      <vt:lpstr>Mighty in the Word of the  Lord Jesus Christ    </vt:lpstr>
      <vt:lpstr>Mighty in the Word of the  Lord Jesus Christ </vt:lpstr>
      <vt:lpstr>Mighty in the Word of the Lord Jesus Christ  </vt:lpstr>
      <vt:lpstr>Bible Study</vt:lpstr>
      <vt:lpstr>Study the Bible</vt:lpstr>
      <vt:lpstr>Bible Study</vt:lpstr>
      <vt:lpstr>II Corinthians 2:14-17</vt:lpstr>
      <vt:lpstr>PowerPoint Presentation</vt:lpstr>
      <vt:lpstr>Bert Kjos article </vt:lpstr>
      <vt:lpstr>Bible Study</vt:lpstr>
      <vt:lpstr>Matthew 6:33</vt:lpstr>
      <vt:lpstr>Knowing the Will of the Lord Jesus</vt:lpstr>
      <vt:lpstr>The Holy Bible is the Standard</vt:lpstr>
      <vt:lpstr>The Holy Bible</vt:lpstr>
      <vt:lpstr>The Christian Foundation</vt:lpstr>
      <vt:lpstr>The Christian Foundation</vt:lpstr>
      <vt:lpstr>The Christian Foundation</vt:lpstr>
      <vt:lpstr>Leave It There C. Albert Tindley 1916 – Psalm 34.17</vt:lpstr>
      <vt:lpstr>John 5:37-47</vt:lpstr>
      <vt:lpstr>John 5:37-47 cont.</vt:lpstr>
      <vt:lpstr>John 5:37-47 cont.</vt:lpstr>
      <vt:lpstr>John 5:37-47 cont.</vt:lpstr>
      <vt:lpstr>John 5:37-47 cont.</vt:lpstr>
      <vt:lpstr>Adam Clarke’s Commentary on the Bible</vt:lpstr>
      <vt:lpstr>John Wesley’s Explanatory Notes</vt:lpstr>
      <vt:lpstr>Vincent’s Word Studies</vt:lpstr>
      <vt:lpstr>The People’s New Testament</vt:lpstr>
      <vt:lpstr>Geneva Translation Bible Notes</vt:lpstr>
      <vt:lpstr>Romans 1:16</vt:lpstr>
      <vt:lpstr>II Timothy 3:14-17</vt:lpstr>
      <vt:lpstr>Proverbs 3:5-7</vt:lpstr>
      <vt:lpstr>Webster’s 1828 Dictionary</vt:lpstr>
      <vt:lpstr>Webster’s 1828 Dictionary cont.</vt:lpstr>
      <vt:lpstr>Webster’s 1828 Dictionary cont.</vt:lpstr>
      <vt:lpstr>Strong’s Hebrew and Greek Dictionaries</vt:lpstr>
      <vt:lpstr>Thayer’s Greek Definitions</vt:lpstr>
      <vt:lpstr>King James Concordance</vt:lpstr>
      <vt:lpstr>Romans 8:1-18</vt:lpstr>
      <vt:lpstr>Romans 8:1-18   cont.</vt:lpstr>
      <vt:lpstr>Romans 8:1-18   cont.</vt:lpstr>
      <vt:lpstr>Galatians 1.15-20</vt:lpstr>
      <vt:lpstr>Galatians 1.21-24</vt:lpstr>
      <vt:lpstr>John 16.13</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45</cp:revision>
  <dcterms:created xsi:type="dcterms:W3CDTF">2007-10-10T09:43:01Z</dcterms:created>
  <dcterms:modified xsi:type="dcterms:W3CDTF">2021-03-05T03:08:36Z</dcterms:modified>
</cp:coreProperties>
</file>